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0" r:id="rId2"/>
    <p:sldId id="259" r:id="rId3"/>
    <p:sldId id="263" r:id="rId4"/>
    <p:sldId id="413" r:id="rId5"/>
    <p:sldId id="405" r:id="rId6"/>
    <p:sldId id="395" r:id="rId7"/>
    <p:sldId id="391" r:id="rId8"/>
    <p:sldId id="264" r:id="rId9"/>
    <p:sldId id="415" r:id="rId10"/>
    <p:sldId id="414" r:id="rId11"/>
    <p:sldId id="265" r:id="rId12"/>
    <p:sldId id="416" r:id="rId13"/>
    <p:sldId id="417" r:id="rId14"/>
    <p:sldId id="418" r:id="rId15"/>
    <p:sldId id="419" r:id="rId16"/>
    <p:sldId id="420" r:id="rId17"/>
    <p:sldId id="266" r:id="rId18"/>
    <p:sldId id="412" r:id="rId19"/>
    <p:sldId id="421" r:id="rId20"/>
    <p:sldId id="422" r:id="rId21"/>
    <p:sldId id="423" r:id="rId22"/>
    <p:sldId id="411" r:id="rId23"/>
  </p:sldIdLst>
  <p:sldSz cx="12192000" cy="6858000"/>
  <p:notesSz cx="6858000" cy="9144000"/>
  <p:embeddedFontLst>
    <p:embeddedFont>
      <p:font typeface="思源黑体 CN Bold" panose="020B0800000000000000" pitchFamily="34" charset="-122"/>
      <p:bold r:id="rId24"/>
    </p:embeddedFont>
    <p:embeddedFont>
      <p:font typeface="思源黑体 CN Regular" panose="020B0500000000000000" pitchFamily="34" charset="-122"/>
      <p:regular r:id="rId25"/>
    </p:embeddedFont>
    <p:embeddedFont>
      <p:font typeface="微软雅黑" panose="020B0503020204020204" pitchFamily="34" charset="-122"/>
      <p:regular r:id="rId26"/>
      <p:bold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29" userDrawn="1">
          <p15:clr>
            <a:srgbClr val="A4A3A4"/>
          </p15:clr>
        </p15:guide>
        <p15:guide id="2" pos="370" userDrawn="1">
          <p15:clr>
            <a:srgbClr val="A4A3A4"/>
          </p15:clr>
        </p15:guide>
        <p15:guide id="3" pos="7310" userDrawn="1">
          <p15:clr>
            <a:srgbClr val="A4A3A4"/>
          </p15:clr>
        </p15:guide>
        <p15:guide id="4" orient="horz" pos="9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5D2"/>
    <a:srgbClr val="F850DC"/>
    <a:srgbClr val="75D9FF"/>
    <a:srgbClr val="3976FF"/>
    <a:srgbClr val="5B9BD5"/>
    <a:srgbClr val="246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90606" autoAdjust="0"/>
  </p:normalViewPr>
  <p:slideViewPr>
    <p:cSldViewPr snapToGrid="0">
      <p:cViewPr>
        <p:scale>
          <a:sx n="50" d="100"/>
          <a:sy n="50" d="100"/>
        </p:scale>
        <p:origin x="2628" y="1350"/>
      </p:cViewPr>
      <p:guideLst>
        <p:guide orient="horz" pos="3929"/>
        <p:guide pos="370"/>
        <p:guide pos="7310"/>
        <p:guide orient="horz" pos="913"/>
      </p:guideLst>
    </p:cSldViewPr>
  </p:slideViewPr>
  <p:notesTextViewPr>
    <p:cViewPr>
      <p:scale>
        <a:sx n="1" d="1"/>
        <a:sy n="1" d="1"/>
      </p:scale>
      <p:origin x="0" y="0"/>
    </p:cViewPr>
  </p:notesTextViewPr>
  <p:sorterViewPr>
    <p:cViewPr>
      <p:scale>
        <a:sx n="66" d="100"/>
        <a:sy n="66" d="100"/>
      </p:scale>
      <p:origin x="0" y="-37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sv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bg>
      <p:bgPr>
        <a:gradFill flip="none" rotWithShape="1">
          <a:gsLst>
            <a:gs pos="53000">
              <a:schemeClr val="accent2">
                <a:lumMod val="20000"/>
                <a:lumOff val="80000"/>
                <a:alpha val="9000"/>
              </a:schemeClr>
            </a:gs>
            <a:gs pos="0">
              <a:schemeClr val="accent4">
                <a:lumMod val="20000"/>
                <a:lumOff val="80000"/>
                <a:alpha val="34000"/>
              </a:schemeClr>
            </a:gs>
            <a:gs pos="100000">
              <a:schemeClr val="accent3">
                <a:lumMod val="20000"/>
                <a:lumOff val="80000"/>
                <a:alpha val="61000"/>
              </a:schemeClr>
            </a:gs>
          </a:gsLst>
          <a:lin ang="2700000" scaled="1"/>
          <a:tileRect/>
        </a:gradFill>
        <a:effectLst/>
      </p:bgPr>
    </p:bg>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AB2484C7-0FFD-49F7-B2A3-D501399A34A8}"/>
              </a:ext>
            </a:extLst>
          </p:cNvPr>
          <p:cNvSpPr/>
          <p:nvPr userDrawn="1"/>
        </p:nvSpPr>
        <p:spPr>
          <a:xfrm>
            <a:off x="-2771774" y="-4552950"/>
            <a:ext cx="7981950" cy="7981950"/>
          </a:xfrm>
          <a:prstGeom prst="ellipse">
            <a:avLst/>
          </a:prstGeom>
          <a:gradFill>
            <a:gsLst>
              <a:gs pos="53000">
                <a:schemeClr val="accent3">
                  <a:lumMod val="20000"/>
                  <a:lumOff val="80000"/>
                  <a:alpha val="70000"/>
                </a:schemeClr>
              </a:gs>
              <a:gs pos="100000">
                <a:schemeClr val="accent4">
                  <a:lumMod val="20000"/>
                  <a:lumOff val="80000"/>
                </a:schemeClr>
              </a:gs>
              <a:gs pos="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A58EDCF8-D2D1-4B10-A9A8-B8F16F1D46BD}"/>
              </a:ext>
            </a:extLst>
          </p:cNvPr>
          <p:cNvSpPr/>
          <p:nvPr userDrawn="1"/>
        </p:nvSpPr>
        <p:spPr>
          <a:xfrm>
            <a:off x="7077075" y="2714625"/>
            <a:ext cx="7981950" cy="7981950"/>
          </a:xfrm>
          <a:prstGeom prst="ellipse">
            <a:avLst/>
          </a:prstGeom>
          <a:gradFill>
            <a:gsLst>
              <a:gs pos="53000">
                <a:schemeClr val="accent3">
                  <a:lumMod val="20000"/>
                  <a:lumOff val="80000"/>
                  <a:alpha val="70000"/>
                </a:schemeClr>
              </a:gs>
              <a:gs pos="0">
                <a:schemeClr val="accent4">
                  <a:lumMod val="20000"/>
                  <a:lumOff val="80000"/>
                </a:schemeClr>
              </a:gs>
              <a:gs pos="10000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2E365CC-579E-4B37-976C-F401C524F534}"/>
              </a:ext>
            </a:extLst>
          </p:cNvPr>
          <p:cNvSpPr/>
          <p:nvPr userDrawn="1"/>
        </p:nvSpPr>
        <p:spPr>
          <a:xfrm>
            <a:off x="9505950" y="-1276350"/>
            <a:ext cx="3848100" cy="3848100"/>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2EDEFDE-38C4-4BAA-B11A-53641B2277BF}"/>
              </a:ext>
            </a:extLst>
          </p:cNvPr>
          <p:cNvSpPr/>
          <p:nvPr userDrawn="1"/>
        </p:nvSpPr>
        <p:spPr>
          <a:xfrm>
            <a:off x="-1676399" y="3810000"/>
            <a:ext cx="5791199" cy="5791199"/>
          </a:xfrm>
          <a:prstGeom prst="ellipse">
            <a:avLst/>
          </a:prstGeom>
          <a:gradFill>
            <a:gsLst>
              <a:gs pos="53000">
                <a:schemeClr val="accent2">
                  <a:lumMod val="20000"/>
                  <a:lumOff val="80000"/>
                  <a:alpha val="18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5471721-6540-4CF0-8CD2-E882EEB061A1}"/>
              </a:ext>
            </a:extLst>
          </p:cNvPr>
          <p:cNvSpPr/>
          <p:nvPr userDrawn="1"/>
        </p:nvSpPr>
        <p:spPr>
          <a:xfrm>
            <a:off x="6024793" y="-1494409"/>
            <a:ext cx="4878586" cy="4878584"/>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23F6409-3C71-49D8-899A-4069551AF0C8}"/>
              </a:ext>
            </a:extLst>
          </p:cNvPr>
          <p:cNvSpPr/>
          <p:nvPr userDrawn="1"/>
        </p:nvSpPr>
        <p:spPr>
          <a:xfrm>
            <a:off x="7065324" y="-337667"/>
            <a:ext cx="7533334" cy="7533334"/>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86D5377F-B41C-422E-BEF3-1B7FA403D883}"/>
              </a:ext>
            </a:extLst>
          </p:cNvPr>
          <p:cNvSpPr/>
          <p:nvPr userDrawn="1"/>
        </p:nvSpPr>
        <p:spPr>
          <a:xfrm rot="2269083" flipH="1">
            <a:off x="7469310" y="502890"/>
            <a:ext cx="3618944" cy="6011144"/>
          </a:xfrm>
          <a:prstGeom prst="roundRect">
            <a:avLst>
              <a:gd name="adj" fmla="val 7639"/>
            </a:avLst>
          </a:prstGeom>
          <a:gradFill>
            <a:gsLst>
              <a:gs pos="17000">
                <a:schemeClr val="accent3"/>
              </a:gs>
              <a:gs pos="100000">
                <a:schemeClr val="accent4">
                  <a:alpha val="28000"/>
                </a:schemeClr>
              </a:gs>
            </a:gsLst>
            <a:lin ang="10200000" scaled="0"/>
          </a:gradFill>
          <a:ln w="12700" cap="flat" cmpd="sng" algn="ctr">
            <a:noFill/>
            <a:prstDash val="solid"/>
            <a:miter lim="800000"/>
          </a:ln>
          <a:effectLst>
            <a:softEdge rad="939800"/>
          </a:effectLst>
          <a:scene3d>
            <a:camera prst="perspectiveLeft" fov="3000000">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13" name="椭圆 12">
            <a:extLst>
              <a:ext uri="{FF2B5EF4-FFF2-40B4-BE49-F238E27FC236}">
                <a16:creationId xmlns:a16="http://schemas.microsoft.com/office/drawing/2014/main" id="{801024D2-5A30-4B83-9A86-9AF2D0404464}"/>
              </a:ext>
            </a:extLst>
          </p:cNvPr>
          <p:cNvSpPr/>
          <p:nvPr userDrawn="1"/>
        </p:nvSpPr>
        <p:spPr>
          <a:xfrm>
            <a:off x="-1583317" y="4504305"/>
            <a:ext cx="3848100" cy="3848100"/>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685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9BEC2D0-EED1-4493-BA58-D79183C4FC1B}"/>
              </a:ext>
            </a:extLst>
          </p:cNvPr>
          <p:cNvSpPr/>
          <p:nvPr userDrawn="1"/>
        </p:nvSpPr>
        <p:spPr>
          <a:xfrm>
            <a:off x="9241774" y="-1185043"/>
            <a:ext cx="3848100" cy="3848100"/>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193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37E087A-96D9-48B9-9B5F-AE726CD1226D}"/>
              </a:ext>
            </a:extLst>
          </p:cNvPr>
          <p:cNvSpPr/>
          <p:nvPr userDrawn="1"/>
        </p:nvSpPr>
        <p:spPr>
          <a:xfrm>
            <a:off x="7133605" y="-1112473"/>
            <a:ext cx="4135613" cy="4135613"/>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03ABC281-254A-4904-A768-C962DFF129F3}"/>
              </a:ext>
            </a:extLst>
          </p:cNvPr>
          <p:cNvSpPr/>
          <p:nvPr userDrawn="1"/>
        </p:nvSpPr>
        <p:spPr>
          <a:xfrm rot="869170" flipH="1">
            <a:off x="7734548" y="659255"/>
            <a:ext cx="3295256" cy="5473490"/>
          </a:xfrm>
          <a:prstGeom prst="roundRect">
            <a:avLst>
              <a:gd name="adj" fmla="val 7639"/>
            </a:avLst>
          </a:prstGeom>
          <a:gradFill>
            <a:gsLst>
              <a:gs pos="0">
                <a:schemeClr val="accent1">
                  <a:alpha val="49000"/>
                </a:schemeClr>
              </a:gs>
              <a:gs pos="100000">
                <a:schemeClr val="accent4">
                  <a:alpha val="28000"/>
                </a:schemeClr>
              </a:gs>
            </a:gsLst>
            <a:lin ang="10200000" scaled="0"/>
          </a:gradFill>
          <a:ln w="12700" cap="flat" cmpd="sng" algn="ctr">
            <a:noFill/>
            <a:prstDash val="solid"/>
            <a:miter lim="800000"/>
          </a:ln>
          <a:effectLst>
            <a:softEdge rad="342900"/>
          </a:effectLst>
          <a:scene3d>
            <a:camera prst="perspectiveLeft" fov="3000000">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17" name="矩形: 圆角 16">
            <a:extLst>
              <a:ext uri="{FF2B5EF4-FFF2-40B4-BE49-F238E27FC236}">
                <a16:creationId xmlns:a16="http://schemas.microsoft.com/office/drawing/2014/main" id="{CC5B1E2F-72D3-49DB-8FD7-4ACDFAFA9410}"/>
              </a:ext>
            </a:extLst>
          </p:cNvPr>
          <p:cNvSpPr/>
          <p:nvPr userDrawn="1"/>
        </p:nvSpPr>
        <p:spPr>
          <a:xfrm>
            <a:off x="7744046" y="570650"/>
            <a:ext cx="2977466" cy="5491776"/>
          </a:xfrm>
          <a:prstGeom prst="roundRect">
            <a:avLst>
              <a:gd name="adj" fmla="val 6250"/>
            </a:avLst>
          </a:prstGeom>
          <a:solidFill>
            <a:schemeClr val="bg1"/>
          </a:solidFill>
          <a:ln w="12700" cap="flat" cmpd="sng" algn="ctr">
            <a:noFill/>
            <a:prstDash val="solid"/>
            <a:miter lim="800000"/>
          </a:ln>
          <a:effectLst/>
          <a:scene3d>
            <a:camera prst="perspectiveLeft" fov="3000000">
              <a:rot lat="0" lon="1799990" rev="0"/>
            </a:camera>
            <a:lightRig rig="flat" dir="t"/>
          </a:scene3d>
          <a:sp3d extrusionH="190500" contourW="6350" prstMaterial="clear">
            <a:bevelT w="63500" h="63500"/>
            <a:bevelB w="63500" h="63500"/>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mn-cs"/>
            </a:endParaRPr>
          </a:p>
        </p:txBody>
      </p:sp>
      <p:sp>
        <p:nvSpPr>
          <p:cNvPr id="19" name="图片占位符 18">
            <a:extLst>
              <a:ext uri="{FF2B5EF4-FFF2-40B4-BE49-F238E27FC236}">
                <a16:creationId xmlns:a16="http://schemas.microsoft.com/office/drawing/2014/main" id="{6B77FEAB-9B77-47E9-9082-F6E6C2859AD0}"/>
              </a:ext>
            </a:extLst>
          </p:cNvPr>
          <p:cNvSpPr>
            <a:spLocks noGrp="1"/>
          </p:cNvSpPr>
          <p:nvPr>
            <p:ph type="pic" sz="quarter" idx="10"/>
          </p:nvPr>
        </p:nvSpPr>
        <p:spPr>
          <a:xfrm>
            <a:off x="7945099" y="718134"/>
            <a:ext cx="2688292" cy="5199915"/>
          </a:xfrm>
          <a:custGeom>
            <a:avLst/>
            <a:gdLst>
              <a:gd name="connsiteX0" fmla="*/ 114226 w 2688292"/>
              <a:gd name="connsiteY0" fmla="*/ 0 h 5199915"/>
              <a:gd name="connsiteX1" fmla="*/ 2574066 w 2688292"/>
              <a:gd name="connsiteY1" fmla="*/ 0 h 5199915"/>
              <a:gd name="connsiteX2" fmla="*/ 2688292 w 2688292"/>
              <a:gd name="connsiteY2" fmla="*/ 114226 h 5199915"/>
              <a:gd name="connsiteX3" fmla="*/ 2688292 w 2688292"/>
              <a:gd name="connsiteY3" fmla="*/ 5085689 h 5199915"/>
              <a:gd name="connsiteX4" fmla="*/ 2574066 w 2688292"/>
              <a:gd name="connsiteY4" fmla="*/ 5199915 h 5199915"/>
              <a:gd name="connsiteX5" fmla="*/ 114226 w 2688292"/>
              <a:gd name="connsiteY5" fmla="*/ 5199915 h 5199915"/>
              <a:gd name="connsiteX6" fmla="*/ 0 w 2688292"/>
              <a:gd name="connsiteY6" fmla="*/ 5085689 h 5199915"/>
              <a:gd name="connsiteX7" fmla="*/ 0 w 2688292"/>
              <a:gd name="connsiteY7" fmla="*/ 114226 h 5199915"/>
              <a:gd name="connsiteX8" fmla="*/ 114226 w 2688292"/>
              <a:gd name="connsiteY8" fmla="*/ 0 h 519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292" h="5199915">
                <a:moveTo>
                  <a:pt x="114226" y="0"/>
                </a:moveTo>
                <a:lnTo>
                  <a:pt x="2574066" y="0"/>
                </a:lnTo>
                <a:cubicBezTo>
                  <a:pt x="2637151" y="0"/>
                  <a:pt x="2688292" y="51141"/>
                  <a:pt x="2688292" y="114226"/>
                </a:cubicBezTo>
                <a:lnTo>
                  <a:pt x="2688292" y="5085689"/>
                </a:lnTo>
                <a:cubicBezTo>
                  <a:pt x="2688292" y="5148774"/>
                  <a:pt x="2637151" y="5199915"/>
                  <a:pt x="2574066" y="5199915"/>
                </a:cubicBezTo>
                <a:lnTo>
                  <a:pt x="114226" y="5199915"/>
                </a:lnTo>
                <a:cubicBezTo>
                  <a:pt x="51141" y="5199915"/>
                  <a:pt x="0" y="5148774"/>
                  <a:pt x="0" y="5085689"/>
                </a:cubicBezTo>
                <a:lnTo>
                  <a:pt x="0" y="114226"/>
                </a:lnTo>
                <a:cubicBezTo>
                  <a:pt x="0" y="51141"/>
                  <a:pt x="51141" y="0"/>
                  <a:pt x="114226" y="0"/>
                </a:cubicBezTo>
                <a:close/>
              </a:path>
            </a:pathLst>
          </a:custGeom>
          <a:scene3d>
            <a:camera prst="perspectiveLeft">
              <a:rot lat="0" lon="1800000" rev="0"/>
            </a:camera>
            <a:lightRig rig="balanced" dir="t"/>
          </a:scene3d>
        </p:spPr>
        <p:txBody>
          <a:bodyPr wrap="square">
            <a:noAutofit/>
          </a:bodyPr>
          <a:lstStyle/>
          <a:p>
            <a:endParaRPr lang="zh-CN" altLang="en-US" dirty="0"/>
          </a:p>
        </p:txBody>
      </p:sp>
      <p:pic>
        <p:nvPicPr>
          <p:cNvPr id="18" name="图形 17">
            <a:extLst>
              <a:ext uri="{FF2B5EF4-FFF2-40B4-BE49-F238E27FC236}">
                <a16:creationId xmlns:a16="http://schemas.microsoft.com/office/drawing/2014/main" id="{22BFBE2E-C126-441E-A5AD-BC5B32E8F3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67547" y="5034722"/>
            <a:ext cx="1560450" cy="1560450"/>
          </a:xfrm>
          <a:prstGeom prst="rect">
            <a:avLst/>
          </a:prstGeom>
          <a:effectLst>
            <a:outerShdw blurRad="330200" dist="292100" dir="2700000" algn="tl" rotWithShape="0">
              <a:schemeClr val="accent1">
                <a:lumMod val="20000"/>
                <a:lumOff val="80000"/>
                <a:alpha val="64000"/>
              </a:schemeClr>
            </a:outerShdw>
          </a:effectLst>
        </p:spPr>
      </p:pic>
      <p:pic>
        <p:nvPicPr>
          <p:cNvPr id="20" name="图形 19">
            <a:extLst>
              <a:ext uri="{FF2B5EF4-FFF2-40B4-BE49-F238E27FC236}">
                <a16:creationId xmlns:a16="http://schemas.microsoft.com/office/drawing/2014/main" id="{3A2DC802-8A5E-4F47-B01C-43664400FC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70243" y="740610"/>
            <a:ext cx="474856" cy="474856"/>
          </a:xfrm>
          <a:prstGeom prst="rect">
            <a:avLst/>
          </a:prstGeom>
        </p:spPr>
      </p:pic>
      <p:pic>
        <p:nvPicPr>
          <p:cNvPr id="21" name="图形 20">
            <a:extLst>
              <a:ext uri="{FF2B5EF4-FFF2-40B4-BE49-F238E27FC236}">
                <a16:creationId xmlns:a16="http://schemas.microsoft.com/office/drawing/2014/main" id="{1650A016-E8C1-482F-8936-3F2052629F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56705" y="3748825"/>
            <a:ext cx="1847847" cy="1847847"/>
          </a:xfrm>
          <a:prstGeom prst="rect">
            <a:avLst/>
          </a:prstGeom>
        </p:spPr>
      </p:pic>
    </p:spTree>
    <p:extLst>
      <p:ext uri="{BB962C8B-B14F-4D97-AF65-F5344CB8AC3E}">
        <p14:creationId xmlns:p14="http://schemas.microsoft.com/office/powerpoint/2010/main" val="153244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gradFill flip="none" rotWithShape="1">
          <a:gsLst>
            <a:gs pos="53000">
              <a:schemeClr val="accent2">
                <a:lumMod val="20000"/>
                <a:lumOff val="80000"/>
                <a:alpha val="9000"/>
              </a:schemeClr>
            </a:gs>
            <a:gs pos="0">
              <a:schemeClr val="accent4">
                <a:lumMod val="20000"/>
                <a:lumOff val="80000"/>
                <a:alpha val="34000"/>
              </a:schemeClr>
            </a:gs>
            <a:gs pos="100000">
              <a:schemeClr val="accent3">
                <a:lumMod val="20000"/>
                <a:lumOff val="80000"/>
                <a:alpha val="61000"/>
              </a:schemeClr>
            </a:gs>
          </a:gsLst>
          <a:lin ang="2700000" scaled="1"/>
          <a:tileRect/>
        </a:gradFill>
        <a:effectLst/>
      </p:bgPr>
    </p:bg>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AB2484C7-0FFD-49F7-B2A3-D501399A34A8}"/>
              </a:ext>
            </a:extLst>
          </p:cNvPr>
          <p:cNvSpPr/>
          <p:nvPr userDrawn="1"/>
        </p:nvSpPr>
        <p:spPr>
          <a:xfrm>
            <a:off x="-2771774" y="-4552950"/>
            <a:ext cx="7981950" cy="7981950"/>
          </a:xfrm>
          <a:prstGeom prst="ellipse">
            <a:avLst/>
          </a:prstGeom>
          <a:gradFill>
            <a:gsLst>
              <a:gs pos="53000">
                <a:schemeClr val="accent3">
                  <a:lumMod val="20000"/>
                  <a:lumOff val="80000"/>
                  <a:alpha val="70000"/>
                </a:schemeClr>
              </a:gs>
              <a:gs pos="100000">
                <a:schemeClr val="accent4">
                  <a:lumMod val="20000"/>
                  <a:lumOff val="80000"/>
                </a:schemeClr>
              </a:gs>
              <a:gs pos="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A58EDCF8-D2D1-4B10-A9A8-B8F16F1D46BD}"/>
              </a:ext>
            </a:extLst>
          </p:cNvPr>
          <p:cNvSpPr/>
          <p:nvPr userDrawn="1"/>
        </p:nvSpPr>
        <p:spPr>
          <a:xfrm>
            <a:off x="7077075" y="2714625"/>
            <a:ext cx="7981950" cy="7981950"/>
          </a:xfrm>
          <a:prstGeom prst="ellipse">
            <a:avLst/>
          </a:prstGeom>
          <a:gradFill>
            <a:gsLst>
              <a:gs pos="53000">
                <a:schemeClr val="accent3">
                  <a:lumMod val="20000"/>
                  <a:lumOff val="80000"/>
                  <a:alpha val="70000"/>
                </a:schemeClr>
              </a:gs>
              <a:gs pos="0">
                <a:schemeClr val="accent4">
                  <a:lumMod val="20000"/>
                  <a:lumOff val="80000"/>
                </a:schemeClr>
              </a:gs>
              <a:gs pos="10000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2E365CC-579E-4B37-976C-F401C524F534}"/>
              </a:ext>
            </a:extLst>
          </p:cNvPr>
          <p:cNvSpPr/>
          <p:nvPr userDrawn="1"/>
        </p:nvSpPr>
        <p:spPr>
          <a:xfrm>
            <a:off x="9505950" y="-1276350"/>
            <a:ext cx="3848100" cy="3848100"/>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2EDEFDE-38C4-4BAA-B11A-53641B2277BF}"/>
              </a:ext>
            </a:extLst>
          </p:cNvPr>
          <p:cNvSpPr/>
          <p:nvPr userDrawn="1"/>
        </p:nvSpPr>
        <p:spPr>
          <a:xfrm>
            <a:off x="-1676399" y="3810000"/>
            <a:ext cx="5791199" cy="5791199"/>
          </a:xfrm>
          <a:prstGeom prst="ellipse">
            <a:avLst/>
          </a:prstGeom>
          <a:gradFill>
            <a:gsLst>
              <a:gs pos="53000">
                <a:schemeClr val="accent2">
                  <a:lumMod val="20000"/>
                  <a:lumOff val="80000"/>
                  <a:alpha val="18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9DE90CD-BDC6-4808-9901-04AF1B0E9A34}"/>
              </a:ext>
            </a:extLst>
          </p:cNvPr>
          <p:cNvSpPr/>
          <p:nvPr userDrawn="1"/>
        </p:nvSpPr>
        <p:spPr>
          <a:xfrm>
            <a:off x="-1553103" y="4431734"/>
            <a:ext cx="3848100" cy="3848100"/>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685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6A0BBCD-D7B9-43AB-B959-54D5AD9425BD}"/>
              </a:ext>
            </a:extLst>
          </p:cNvPr>
          <p:cNvSpPr txBox="1"/>
          <p:nvPr userDrawn="1"/>
        </p:nvSpPr>
        <p:spPr>
          <a:xfrm>
            <a:off x="1640292" y="579866"/>
            <a:ext cx="8911415" cy="1862048"/>
          </a:xfrm>
          <a:prstGeom prst="rect">
            <a:avLst/>
          </a:prstGeom>
          <a:noFill/>
        </p:spPr>
        <p:txBody>
          <a:bodyPr wrap="none" rtlCol="0">
            <a:spAutoFit/>
          </a:bodyPr>
          <a:lstStyle/>
          <a:p>
            <a:pPr algn="ctr"/>
            <a:r>
              <a:rPr lang="en-US" altLang="zh-CN" sz="11500" b="1" spc="600" dirty="0">
                <a:ln>
                  <a:solidFill>
                    <a:schemeClr val="bg1">
                      <a:lumMod val="85000"/>
                      <a:alpha val="38000"/>
                    </a:schemeClr>
                  </a:solidFill>
                </a:ln>
                <a:noFill/>
                <a:cs typeface="+mn-ea"/>
                <a:sym typeface="+mn-lt"/>
              </a:rPr>
              <a:t>CONTENTS</a:t>
            </a:r>
            <a:endParaRPr lang="zh-CN" altLang="en-US" sz="11500" b="1" spc="600" dirty="0">
              <a:ln>
                <a:solidFill>
                  <a:schemeClr val="bg1">
                    <a:lumMod val="85000"/>
                    <a:alpha val="38000"/>
                  </a:schemeClr>
                </a:solidFill>
              </a:ln>
              <a:noFill/>
              <a:cs typeface="+mn-ea"/>
              <a:sym typeface="+mn-lt"/>
            </a:endParaRPr>
          </a:p>
        </p:txBody>
      </p:sp>
      <p:sp>
        <p:nvSpPr>
          <p:cNvPr id="12" name="文本框 11">
            <a:extLst>
              <a:ext uri="{FF2B5EF4-FFF2-40B4-BE49-F238E27FC236}">
                <a16:creationId xmlns:a16="http://schemas.microsoft.com/office/drawing/2014/main" id="{CF63D391-6D3F-4ABD-A0E4-CDE0B570FC4D}"/>
              </a:ext>
            </a:extLst>
          </p:cNvPr>
          <p:cNvSpPr txBox="1"/>
          <p:nvPr userDrawn="1"/>
        </p:nvSpPr>
        <p:spPr>
          <a:xfrm>
            <a:off x="4862329" y="391395"/>
            <a:ext cx="2467343" cy="1446550"/>
          </a:xfrm>
          <a:prstGeom prst="rect">
            <a:avLst/>
          </a:prstGeom>
          <a:noFill/>
        </p:spPr>
        <p:txBody>
          <a:bodyPr wrap="none" rtlCol="0">
            <a:spAutoFit/>
          </a:bodyPr>
          <a:lstStyle/>
          <a:p>
            <a:pPr algn="ctr"/>
            <a:r>
              <a:rPr lang="zh-CN" altLang="en-US" sz="8800" spc="100" dirty="0">
                <a:gradFill flip="none" rotWithShape="1">
                  <a:gsLst>
                    <a:gs pos="100000">
                      <a:schemeClr val="accent4"/>
                    </a:gs>
                    <a:gs pos="0">
                      <a:schemeClr val="accent1"/>
                    </a:gs>
                  </a:gsLst>
                  <a:lin ang="2700000" scaled="1"/>
                  <a:tileRect/>
                </a:gradFill>
                <a:latin typeface="+mj-ea"/>
                <a:ea typeface="+mj-ea"/>
                <a:sym typeface="+mn-lt"/>
              </a:rPr>
              <a:t>目录</a:t>
            </a:r>
          </a:p>
        </p:txBody>
      </p:sp>
      <p:sp>
        <p:nvSpPr>
          <p:cNvPr id="13" name="椭圆 12">
            <a:extLst>
              <a:ext uri="{FF2B5EF4-FFF2-40B4-BE49-F238E27FC236}">
                <a16:creationId xmlns:a16="http://schemas.microsoft.com/office/drawing/2014/main" id="{E89D7C3A-CB74-4931-AE63-1428C47D232D}"/>
              </a:ext>
            </a:extLst>
          </p:cNvPr>
          <p:cNvSpPr/>
          <p:nvPr userDrawn="1"/>
        </p:nvSpPr>
        <p:spPr>
          <a:xfrm>
            <a:off x="9505950" y="-1276350"/>
            <a:ext cx="3848100" cy="3848100"/>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a:extLst>
              <a:ext uri="{FF2B5EF4-FFF2-40B4-BE49-F238E27FC236}">
                <a16:creationId xmlns:a16="http://schemas.microsoft.com/office/drawing/2014/main" id="{727B3B55-2503-4A5E-9492-FAAC4CCCEB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588" y="1296500"/>
            <a:ext cx="474856" cy="474856"/>
          </a:xfrm>
          <a:prstGeom prst="rect">
            <a:avLst/>
          </a:prstGeom>
          <a:effectLst>
            <a:outerShdw blurRad="330200" dist="88900" dir="2700000" algn="tl" rotWithShape="0">
              <a:schemeClr val="accent4">
                <a:lumMod val="20000"/>
                <a:lumOff val="80000"/>
                <a:alpha val="64000"/>
              </a:schemeClr>
            </a:outerShdw>
          </a:effectLst>
        </p:spPr>
      </p:pic>
      <p:pic>
        <p:nvPicPr>
          <p:cNvPr id="15" name="图形 14">
            <a:extLst>
              <a:ext uri="{FF2B5EF4-FFF2-40B4-BE49-F238E27FC236}">
                <a16:creationId xmlns:a16="http://schemas.microsoft.com/office/drawing/2014/main" id="{A9A6F502-7A51-4B28-80DA-F0373FB3776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73651" y="5251447"/>
            <a:ext cx="1847847" cy="1847847"/>
          </a:xfrm>
          <a:prstGeom prst="rect">
            <a:avLst/>
          </a:prstGeom>
        </p:spPr>
      </p:pic>
      <p:pic>
        <p:nvPicPr>
          <p:cNvPr id="16" name="图形 15">
            <a:extLst>
              <a:ext uri="{FF2B5EF4-FFF2-40B4-BE49-F238E27FC236}">
                <a16:creationId xmlns:a16="http://schemas.microsoft.com/office/drawing/2014/main" id="{83B8345F-1121-4A91-94A8-69E344FF145B}"/>
              </a:ext>
            </a:extLst>
          </p:cNvPr>
          <p:cNvPicPr>
            <a:picLocks noChangeAspect="1"/>
          </p:cNvPicPr>
          <p:nvPr userDrawn="1"/>
        </p:nvPicPr>
        <p:blipFill>
          <a:blip r:embed="rId2">
            <a:extLst>
              <a:ext uri="{96DAC541-7B7A-43D3-8B79-37D633B846F1}">
                <asvg:svgBlip xmlns:asvg="http://schemas.microsoft.com/office/drawing/2016/SVG/main" r:embed="rId6"/>
              </a:ext>
            </a:extLst>
          </a:blip>
          <a:stretch>
            <a:fillRect/>
          </a:stretch>
        </p:blipFill>
        <p:spPr>
          <a:xfrm>
            <a:off x="4361649" y="609508"/>
            <a:ext cx="228016" cy="228016"/>
          </a:xfrm>
          <a:prstGeom prst="rect">
            <a:avLst/>
          </a:prstGeom>
          <a:effectLst>
            <a:outerShdw blurRad="330200" dist="292100" dir="2700000" algn="tl" rotWithShape="0">
              <a:schemeClr val="accent1">
                <a:lumMod val="20000"/>
                <a:lumOff val="80000"/>
                <a:alpha val="64000"/>
              </a:schemeClr>
            </a:outerShdw>
          </a:effectLst>
        </p:spPr>
      </p:pic>
      <p:pic>
        <p:nvPicPr>
          <p:cNvPr id="17" name="图形 16">
            <a:extLst>
              <a:ext uri="{FF2B5EF4-FFF2-40B4-BE49-F238E27FC236}">
                <a16:creationId xmlns:a16="http://schemas.microsoft.com/office/drawing/2014/main" id="{1BCC1D0A-2C3B-4E9C-8758-FD510BF4A7C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927478" y="-694926"/>
            <a:ext cx="3854956" cy="3828730"/>
          </a:xfrm>
          <a:prstGeom prst="rect">
            <a:avLst/>
          </a:prstGeom>
        </p:spPr>
      </p:pic>
    </p:spTree>
    <p:extLst>
      <p:ext uri="{BB962C8B-B14F-4D97-AF65-F5344CB8AC3E}">
        <p14:creationId xmlns:p14="http://schemas.microsoft.com/office/powerpoint/2010/main" val="1261874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gradFill flip="none" rotWithShape="1">
          <a:gsLst>
            <a:gs pos="53000">
              <a:schemeClr val="accent2">
                <a:lumMod val="20000"/>
                <a:lumOff val="80000"/>
                <a:alpha val="9000"/>
              </a:schemeClr>
            </a:gs>
            <a:gs pos="0">
              <a:schemeClr val="accent4">
                <a:lumMod val="20000"/>
                <a:lumOff val="80000"/>
                <a:alpha val="34000"/>
              </a:schemeClr>
            </a:gs>
            <a:gs pos="100000">
              <a:schemeClr val="accent3">
                <a:lumMod val="20000"/>
                <a:lumOff val="80000"/>
                <a:alpha val="61000"/>
              </a:schemeClr>
            </a:gs>
          </a:gsLst>
          <a:lin ang="2700000" scaled="1"/>
          <a:tileRect/>
        </a:gradFill>
        <a:effectLst/>
      </p:bgPr>
    </p:bg>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6B2463B-76BA-4529-A227-521835444C54}"/>
              </a:ext>
            </a:extLst>
          </p:cNvPr>
          <p:cNvSpPr/>
          <p:nvPr userDrawn="1"/>
        </p:nvSpPr>
        <p:spPr>
          <a:xfrm rot="5400000" flipH="1">
            <a:off x="4766878" y="-793892"/>
            <a:ext cx="3295256" cy="10547150"/>
          </a:xfrm>
          <a:prstGeom prst="roundRect">
            <a:avLst>
              <a:gd name="adj" fmla="val 7639"/>
            </a:avLst>
          </a:prstGeom>
          <a:gradFill>
            <a:gsLst>
              <a:gs pos="0">
                <a:schemeClr val="accent1">
                  <a:alpha val="67000"/>
                </a:schemeClr>
              </a:gs>
              <a:gs pos="100000">
                <a:schemeClr val="accent4">
                  <a:alpha val="13000"/>
                </a:schemeClr>
              </a:gs>
            </a:gsLst>
            <a:lin ang="10200000" scaled="0"/>
          </a:gradFill>
          <a:ln w="12700" cap="flat" cmpd="sng" algn="ctr">
            <a:noFill/>
            <a:prstDash val="solid"/>
            <a:miter lim="800000"/>
          </a:ln>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ea typeface="OPPOSans R"/>
              <a:cs typeface="+mn-cs"/>
            </a:endParaRPr>
          </a:p>
        </p:txBody>
      </p:sp>
      <p:sp>
        <p:nvSpPr>
          <p:cNvPr id="6" name="椭圆 5">
            <a:extLst>
              <a:ext uri="{FF2B5EF4-FFF2-40B4-BE49-F238E27FC236}">
                <a16:creationId xmlns:a16="http://schemas.microsoft.com/office/drawing/2014/main" id="{AB2484C7-0FFD-49F7-B2A3-D501399A34A8}"/>
              </a:ext>
            </a:extLst>
          </p:cNvPr>
          <p:cNvSpPr/>
          <p:nvPr userDrawn="1"/>
        </p:nvSpPr>
        <p:spPr>
          <a:xfrm>
            <a:off x="-2771774" y="-4552950"/>
            <a:ext cx="7981950" cy="7981950"/>
          </a:xfrm>
          <a:prstGeom prst="ellipse">
            <a:avLst/>
          </a:prstGeom>
          <a:gradFill>
            <a:gsLst>
              <a:gs pos="53000">
                <a:schemeClr val="accent3">
                  <a:lumMod val="20000"/>
                  <a:lumOff val="80000"/>
                  <a:alpha val="70000"/>
                </a:schemeClr>
              </a:gs>
              <a:gs pos="100000">
                <a:schemeClr val="accent4">
                  <a:lumMod val="20000"/>
                  <a:lumOff val="80000"/>
                </a:schemeClr>
              </a:gs>
              <a:gs pos="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A58EDCF8-D2D1-4B10-A9A8-B8F16F1D46BD}"/>
              </a:ext>
            </a:extLst>
          </p:cNvPr>
          <p:cNvSpPr/>
          <p:nvPr userDrawn="1"/>
        </p:nvSpPr>
        <p:spPr>
          <a:xfrm>
            <a:off x="7077075" y="2714625"/>
            <a:ext cx="7981950" cy="7981950"/>
          </a:xfrm>
          <a:prstGeom prst="ellipse">
            <a:avLst/>
          </a:prstGeom>
          <a:gradFill>
            <a:gsLst>
              <a:gs pos="53000">
                <a:schemeClr val="accent3">
                  <a:lumMod val="20000"/>
                  <a:lumOff val="80000"/>
                  <a:alpha val="70000"/>
                </a:schemeClr>
              </a:gs>
              <a:gs pos="0">
                <a:schemeClr val="accent4">
                  <a:lumMod val="20000"/>
                  <a:lumOff val="80000"/>
                </a:schemeClr>
              </a:gs>
              <a:gs pos="10000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2E365CC-579E-4B37-976C-F401C524F534}"/>
              </a:ext>
            </a:extLst>
          </p:cNvPr>
          <p:cNvSpPr/>
          <p:nvPr userDrawn="1"/>
        </p:nvSpPr>
        <p:spPr>
          <a:xfrm>
            <a:off x="9505950" y="-1276350"/>
            <a:ext cx="3848100" cy="3848100"/>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2EDEFDE-38C4-4BAA-B11A-53641B2277BF}"/>
              </a:ext>
            </a:extLst>
          </p:cNvPr>
          <p:cNvSpPr/>
          <p:nvPr userDrawn="1"/>
        </p:nvSpPr>
        <p:spPr>
          <a:xfrm>
            <a:off x="-1676399" y="3810000"/>
            <a:ext cx="5791199" cy="5791199"/>
          </a:xfrm>
          <a:prstGeom prst="ellipse">
            <a:avLst/>
          </a:prstGeom>
          <a:gradFill>
            <a:gsLst>
              <a:gs pos="53000">
                <a:schemeClr val="accent2">
                  <a:lumMod val="20000"/>
                  <a:lumOff val="80000"/>
                  <a:alpha val="18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A71FDCD-91AD-4EE5-8EB2-21FD72CEE82E}"/>
              </a:ext>
            </a:extLst>
          </p:cNvPr>
          <p:cNvSpPr/>
          <p:nvPr userDrawn="1"/>
        </p:nvSpPr>
        <p:spPr>
          <a:xfrm>
            <a:off x="822426" y="2509537"/>
            <a:ext cx="10547149" cy="3090063"/>
          </a:xfrm>
          <a:prstGeom prst="roundRect">
            <a:avLst>
              <a:gd name="adj" fmla="val 7214"/>
            </a:avLst>
          </a:prstGeom>
          <a:solidFill>
            <a:schemeClr val="bg1"/>
          </a:soli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111C5FD-F5A4-4316-991B-284D699E08DB}"/>
              </a:ext>
            </a:extLst>
          </p:cNvPr>
          <p:cNvSpPr/>
          <p:nvPr userDrawn="1"/>
        </p:nvSpPr>
        <p:spPr>
          <a:xfrm>
            <a:off x="-1069973" y="4670850"/>
            <a:ext cx="3147783" cy="3147783"/>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685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C2F670C-10EC-42F3-A8C1-3B811481299B}"/>
              </a:ext>
            </a:extLst>
          </p:cNvPr>
          <p:cNvSpPr/>
          <p:nvPr userDrawn="1"/>
        </p:nvSpPr>
        <p:spPr>
          <a:xfrm>
            <a:off x="7655655" y="1093780"/>
            <a:ext cx="2688257" cy="2915207"/>
          </a:xfrm>
          <a:prstGeom prst="roundRect">
            <a:avLst>
              <a:gd name="adj" fmla="val 7214"/>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26711D7F-8060-428A-819E-244CD3E13257}"/>
              </a:ext>
            </a:extLst>
          </p:cNvPr>
          <p:cNvSpPr/>
          <p:nvPr userDrawn="1"/>
        </p:nvSpPr>
        <p:spPr>
          <a:xfrm>
            <a:off x="1670880" y="1945632"/>
            <a:ext cx="1095500"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圆角 14">
            <a:extLst>
              <a:ext uri="{FF2B5EF4-FFF2-40B4-BE49-F238E27FC236}">
                <a16:creationId xmlns:a16="http://schemas.microsoft.com/office/drawing/2014/main" id="{531FFF12-5AB4-4679-87FC-9CD10843AC45}"/>
              </a:ext>
            </a:extLst>
          </p:cNvPr>
          <p:cNvSpPr/>
          <p:nvPr userDrawn="1"/>
        </p:nvSpPr>
        <p:spPr>
          <a:xfrm>
            <a:off x="2821984" y="1945632"/>
            <a:ext cx="171414"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0FA2D08F-F1AA-477E-9BEA-EB6F34D547E0}"/>
              </a:ext>
            </a:extLst>
          </p:cNvPr>
          <p:cNvSpPr/>
          <p:nvPr userDrawn="1"/>
        </p:nvSpPr>
        <p:spPr>
          <a:xfrm>
            <a:off x="-717247" y="-883685"/>
            <a:ext cx="2328788" cy="2328788"/>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685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形 18">
            <a:extLst>
              <a:ext uri="{FF2B5EF4-FFF2-40B4-BE49-F238E27FC236}">
                <a16:creationId xmlns:a16="http://schemas.microsoft.com/office/drawing/2014/main" id="{C917DC6A-8312-4A05-ADD1-65D713566D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5206" y="770326"/>
            <a:ext cx="1164535" cy="1164535"/>
          </a:xfrm>
          <a:prstGeom prst="rect">
            <a:avLst/>
          </a:prstGeom>
          <a:effectLst>
            <a:softEdge rad="266700"/>
          </a:effectLst>
        </p:spPr>
      </p:pic>
      <p:pic>
        <p:nvPicPr>
          <p:cNvPr id="20" name="图形 19">
            <a:extLst>
              <a:ext uri="{FF2B5EF4-FFF2-40B4-BE49-F238E27FC236}">
                <a16:creationId xmlns:a16="http://schemas.microsoft.com/office/drawing/2014/main" id="{6CF51065-0968-44FC-83E8-97CF927864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977292" y="5426930"/>
            <a:ext cx="436526" cy="436526"/>
          </a:xfrm>
          <a:prstGeom prst="rect">
            <a:avLst/>
          </a:prstGeom>
          <a:effectLst>
            <a:outerShdw blurRad="330200" dist="292100" dir="2700000" algn="tl" rotWithShape="0">
              <a:schemeClr val="accent1">
                <a:lumMod val="20000"/>
                <a:lumOff val="80000"/>
                <a:alpha val="64000"/>
              </a:schemeClr>
            </a:outerShdw>
          </a:effectLst>
        </p:spPr>
      </p:pic>
      <p:pic>
        <p:nvPicPr>
          <p:cNvPr id="21" name="图形 20">
            <a:extLst>
              <a:ext uri="{FF2B5EF4-FFF2-40B4-BE49-F238E27FC236}">
                <a16:creationId xmlns:a16="http://schemas.microsoft.com/office/drawing/2014/main" id="{173F4102-98BF-4AD1-89A2-5B785902A84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77075" y="838100"/>
            <a:ext cx="370408" cy="370408"/>
          </a:xfrm>
          <a:prstGeom prst="rect">
            <a:avLst/>
          </a:prstGeom>
          <a:effectLst>
            <a:outerShdw blurRad="330200" dist="292100" dir="2700000" algn="tl" rotWithShape="0">
              <a:schemeClr val="accent1">
                <a:lumMod val="20000"/>
                <a:lumOff val="80000"/>
                <a:alpha val="64000"/>
              </a:schemeClr>
            </a:outerShdw>
          </a:effectLst>
        </p:spPr>
      </p:pic>
      <p:pic>
        <p:nvPicPr>
          <p:cNvPr id="22" name="图形 21">
            <a:extLst>
              <a:ext uri="{FF2B5EF4-FFF2-40B4-BE49-F238E27FC236}">
                <a16:creationId xmlns:a16="http://schemas.microsoft.com/office/drawing/2014/main" id="{5BEB7897-351F-43FA-B2D5-988ED9B8E247}"/>
              </a:ext>
            </a:extLst>
          </p:cNvPr>
          <p:cNvPicPr>
            <a:picLocks noChangeAspect="1"/>
          </p:cNvPicPr>
          <p:nvPr userDrawn="1"/>
        </p:nvPicPr>
        <p:blipFill>
          <a:blip r:embed="rId6">
            <a:extLst>
              <a:ext uri="{96DAC541-7B7A-43D3-8B79-37D633B846F1}">
                <asvg:svgBlip xmlns:asvg="http://schemas.microsoft.com/office/drawing/2016/SVG/main" r:embed="rId3"/>
              </a:ext>
            </a:extLst>
          </a:blip>
          <a:stretch>
            <a:fillRect/>
          </a:stretch>
        </p:blipFill>
        <p:spPr>
          <a:xfrm>
            <a:off x="10142918" y="4497633"/>
            <a:ext cx="2299491" cy="2299491"/>
          </a:xfrm>
          <a:prstGeom prst="rect">
            <a:avLst/>
          </a:prstGeom>
          <a:effectLst>
            <a:softEdge rad="127000"/>
          </a:effectLst>
        </p:spPr>
      </p:pic>
    </p:spTree>
    <p:extLst>
      <p:ext uri="{BB962C8B-B14F-4D97-AF65-F5344CB8AC3E}">
        <p14:creationId xmlns:p14="http://schemas.microsoft.com/office/powerpoint/2010/main" val="2915697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bg>
      <p:bgPr>
        <a:gradFill flip="none" rotWithShape="1">
          <a:gsLst>
            <a:gs pos="53000">
              <a:schemeClr val="accent2">
                <a:lumMod val="20000"/>
                <a:lumOff val="80000"/>
                <a:alpha val="9000"/>
              </a:schemeClr>
            </a:gs>
            <a:gs pos="0">
              <a:schemeClr val="accent4">
                <a:lumMod val="20000"/>
                <a:lumOff val="80000"/>
                <a:alpha val="34000"/>
              </a:schemeClr>
            </a:gs>
            <a:gs pos="100000">
              <a:schemeClr val="accent3">
                <a:lumMod val="20000"/>
                <a:lumOff val="80000"/>
                <a:alpha val="61000"/>
              </a:schemeClr>
            </a:gs>
          </a:gsLst>
          <a:lin ang="2700000" scaled="1"/>
          <a:tileRect/>
        </a:gradFill>
        <a:effectLst/>
      </p:bgPr>
    </p:bg>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AB2484C7-0FFD-49F7-B2A3-D501399A34A8}"/>
              </a:ext>
            </a:extLst>
          </p:cNvPr>
          <p:cNvSpPr/>
          <p:nvPr userDrawn="1"/>
        </p:nvSpPr>
        <p:spPr>
          <a:xfrm>
            <a:off x="-2816224" y="-4552950"/>
            <a:ext cx="7981950" cy="7981950"/>
          </a:xfrm>
          <a:prstGeom prst="ellipse">
            <a:avLst/>
          </a:prstGeom>
          <a:gradFill>
            <a:gsLst>
              <a:gs pos="53000">
                <a:schemeClr val="accent3">
                  <a:lumMod val="20000"/>
                  <a:lumOff val="80000"/>
                  <a:alpha val="70000"/>
                </a:schemeClr>
              </a:gs>
              <a:gs pos="100000">
                <a:schemeClr val="accent4">
                  <a:lumMod val="20000"/>
                  <a:lumOff val="80000"/>
                </a:schemeClr>
              </a:gs>
              <a:gs pos="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A58EDCF8-D2D1-4B10-A9A8-B8F16F1D46BD}"/>
              </a:ext>
            </a:extLst>
          </p:cNvPr>
          <p:cNvSpPr/>
          <p:nvPr userDrawn="1"/>
        </p:nvSpPr>
        <p:spPr>
          <a:xfrm>
            <a:off x="7077075" y="2714625"/>
            <a:ext cx="7981950" cy="7981950"/>
          </a:xfrm>
          <a:prstGeom prst="ellipse">
            <a:avLst/>
          </a:prstGeom>
          <a:gradFill>
            <a:gsLst>
              <a:gs pos="53000">
                <a:schemeClr val="accent3">
                  <a:lumMod val="20000"/>
                  <a:lumOff val="80000"/>
                  <a:alpha val="70000"/>
                </a:schemeClr>
              </a:gs>
              <a:gs pos="0">
                <a:schemeClr val="accent4">
                  <a:lumMod val="20000"/>
                  <a:lumOff val="80000"/>
                </a:schemeClr>
              </a:gs>
              <a:gs pos="10000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2E365CC-579E-4B37-976C-F401C524F534}"/>
              </a:ext>
            </a:extLst>
          </p:cNvPr>
          <p:cNvSpPr/>
          <p:nvPr userDrawn="1"/>
        </p:nvSpPr>
        <p:spPr>
          <a:xfrm>
            <a:off x="9505950" y="-1276350"/>
            <a:ext cx="3848100" cy="3848100"/>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2EDEFDE-38C4-4BAA-B11A-53641B2277BF}"/>
              </a:ext>
            </a:extLst>
          </p:cNvPr>
          <p:cNvSpPr/>
          <p:nvPr userDrawn="1"/>
        </p:nvSpPr>
        <p:spPr>
          <a:xfrm>
            <a:off x="-1676399" y="3810000"/>
            <a:ext cx="5791199" cy="5791199"/>
          </a:xfrm>
          <a:prstGeom prst="ellipse">
            <a:avLst/>
          </a:prstGeom>
          <a:gradFill>
            <a:gsLst>
              <a:gs pos="53000">
                <a:schemeClr val="accent2">
                  <a:lumMod val="20000"/>
                  <a:lumOff val="80000"/>
                  <a:alpha val="18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CCCAA4D-1545-4BD1-9BBB-CDF11E1965AD}"/>
              </a:ext>
            </a:extLst>
          </p:cNvPr>
          <p:cNvSpPr/>
          <p:nvPr userDrawn="1"/>
        </p:nvSpPr>
        <p:spPr>
          <a:xfrm>
            <a:off x="558800" y="444500"/>
            <a:ext cx="635000" cy="635000"/>
          </a:xfrm>
          <a:prstGeom prst="ellipse">
            <a:avLst/>
          </a:prstGeom>
          <a:gradFill>
            <a:gsLst>
              <a:gs pos="53000">
                <a:schemeClr val="accent2">
                  <a:lumMod val="40000"/>
                  <a:lumOff val="60000"/>
                </a:schemeClr>
              </a:gs>
              <a:gs pos="0">
                <a:schemeClr val="accent4">
                  <a:lumMod val="40000"/>
                  <a:lumOff val="60000"/>
                </a:schemeClr>
              </a:gs>
              <a:gs pos="100000">
                <a:schemeClr val="accent3">
                  <a:lumMod val="20000"/>
                  <a:lumOff val="80000"/>
                </a:schemeClr>
              </a:gs>
            </a:gsLst>
            <a:lin ang="2700000" scaled="1"/>
          </a:gradFill>
          <a:ln>
            <a:no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BDAE1C33-3463-4069-B32E-5A8584CB8CD1}"/>
              </a:ext>
            </a:extLst>
          </p:cNvPr>
          <p:cNvCxnSpPr/>
          <p:nvPr userDrawn="1"/>
        </p:nvCxnSpPr>
        <p:spPr>
          <a:xfrm>
            <a:off x="1244600" y="1079500"/>
            <a:ext cx="1041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9029426-C2F6-42D2-9E5E-CE970DAF109C}"/>
              </a:ext>
            </a:extLst>
          </p:cNvPr>
          <p:cNvSpPr>
            <a:spLocks noGrp="1"/>
          </p:cNvSpPr>
          <p:nvPr>
            <p:ph type="title"/>
          </p:nvPr>
        </p:nvSpPr>
        <p:spPr>
          <a:xfrm>
            <a:off x="1219200" y="560034"/>
            <a:ext cx="10515600" cy="480131"/>
          </a:xfrm>
          <a:noFill/>
        </p:spPr>
        <p:txBody>
          <a:bodyPr wrap="square" rtlCol="0">
            <a:spAutoFit/>
          </a:bodyPr>
          <a:lstStyle>
            <a:lvl1pPr>
              <a:defRPr lang="zh-CN" altLang="en-US" sz="2800" spc="100" dirty="0">
                <a:gradFill flip="none" rotWithShape="1">
                  <a:gsLst>
                    <a:gs pos="100000">
                      <a:schemeClr val="accent4"/>
                    </a:gs>
                    <a:gs pos="0">
                      <a:schemeClr val="accent1"/>
                    </a:gs>
                  </a:gsLst>
                  <a:lin ang="0" scaled="1"/>
                  <a:tileRect/>
                </a:gradFill>
                <a:latin typeface="+mj-ea"/>
                <a:cs typeface="+mn-cs"/>
              </a:defRPr>
            </a:lvl1pPr>
          </a:lstStyle>
          <a:p>
            <a:pPr marL="0" lvl="0"/>
            <a:r>
              <a:rPr lang="zh-CN" altLang="en-US" dirty="0"/>
              <a:t>单击此处编辑母版标题样式</a:t>
            </a:r>
          </a:p>
        </p:txBody>
      </p:sp>
      <p:pic>
        <p:nvPicPr>
          <p:cNvPr id="13" name="图片 12">
            <a:hlinkClick r:id="rId2"/>
            <a:extLst>
              <a:ext uri="{FF2B5EF4-FFF2-40B4-BE49-F238E27FC236}">
                <a16:creationId xmlns:a16="http://schemas.microsoft.com/office/drawing/2014/main" id="{4E15A99D-6C60-405B-A0BE-CDF20E67C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99352" y="647699"/>
            <a:ext cx="1470348" cy="196046"/>
          </a:xfrm>
          <a:prstGeom prst="rect">
            <a:avLst/>
          </a:prstGeom>
        </p:spPr>
      </p:pic>
      <p:pic>
        <p:nvPicPr>
          <p:cNvPr id="12" name="图形 11">
            <a:extLst>
              <a:ext uri="{FF2B5EF4-FFF2-40B4-BE49-F238E27FC236}">
                <a16:creationId xmlns:a16="http://schemas.microsoft.com/office/drawing/2014/main" id="{73524288-BC8B-4269-B249-39FB8D39CC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5931" y="560035"/>
            <a:ext cx="400738" cy="400736"/>
          </a:xfrm>
          <a:prstGeom prst="rect">
            <a:avLst/>
          </a:prstGeom>
          <a:effectLst>
            <a:outerShdw blurRad="127000" dist="88900" dir="2700000" algn="tl" rotWithShape="0">
              <a:schemeClr val="accent4">
                <a:lumMod val="40000"/>
                <a:lumOff val="60000"/>
                <a:alpha val="66000"/>
              </a:schemeClr>
            </a:outerShdw>
          </a:effectLst>
        </p:spPr>
      </p:pic>
    </p:spTree>
    <p:extLst>
      <p:ext uri="{BB962C8B-B14F-4D97-AF65-F5344CB8AC3E}">
        <p14:creationId xmlns:p14="http://schemas.microsoft.com/office/powerpoint/2010/main" val="228774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43413-DC56-44FF-96FB-C2E2F1548E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47311EB-101E-41E5-8DCE-73DF4769A381}"/>
              </a:ext>
            </a:extLst>
          </p:cNvPr>
          <p:cNvSpPr>
            <a:spLocks noGrp="1"/>
          </p:cNvSpPr>
          <p:nvPr>
            <p:ph type="dt" sz="half" idx="10"/>
          </p:nvPr>
        </p:nvSpPr>
        <p:spPr/>
        <p:txBody>
          <a:bodyPr/>
          <a:lstStyle/>
          <a:p>
            <a:fld id="{D997B5FA-0921-464F-AAE1-844C04324D75}" type="datetimeFigureOut">
              <a:rPr lang="zh-CN" altLang="en-US" smtClean="0"/>
              <a:t>2024/6/10</a:t>
            </a:fld>
            <a:endParaRPr lang="zh-CN" altLang="en-US"/>
          </a:p>
        </p:txBody>
      </p:sp>
      <p:sp>
        <p:nvSpPr>
          <p:cNvPr id="4" name="页脚占位符 3">
            <a:extLst>
              <a:ext uri="{FF2B5EF4-FFF2-40B4-BE49-F238E27FC236}">
                <a16:creationId xmlns:a16="http://schemas.microsoft.com/office/drawing/2014/main" id="{D933458E-4772-4926-88FE-7F29BE91C7F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9E23462-8EC0-41B2-8AC7-5D2B0F0EBE94}"/>
              </a:ext>
            </a:extLst>
          </p:cNvPr>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889010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bg>
      <p:bgPr>
        <a:gradFill flip="none" rotWithShape="1">
          <a:gsLst>
            <a:gs pos="53000">
              <a:schemeClr val="accent2">
                <a:lumMod val="20000"/>
                <a:lumOff val="80000"/>
                <a:alpha val="9000"/>
              </a:schemeClr>
            </a:gs>
            <a:gs pos="0">
              <a:schemeClr val="accent4">
                <a:lumMod val="20000"/>
                <a:lumOff val="80000"/>
                <a:alpha val="34000"/>
              </a:schemeClr>
            </a:gs>
            <a:gs pos="100000">
              <a:schemeClr val="accent3">
                <a:lumMod val="20000"/>
                <a:lumOff val="80000"/>
                <a:alpha val="61000"/>
              </a:schemeClr>
            </a:gs>
          </a:gsLst>
          <a:lin ang="2700000" scaled="1"/>
          <a:tileRect/>
        </a:gradFill>
        <a:effectLst/>
      </p:bgPr>
    </p:bg>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AB2484C7-0FFD-49F7-B2A3-D501399A34A8}"/>
              </a:ext>
            </a:extLst>
          </p:cNvPr>
          <p:cNvSpPr/>
          <p:nvPr userDrawn="1"/>
        </p:nvSpPr>
        <p:spPr>
          <a:xfrm>
            <a:off x="-2771774" y="-4552950"/>
            <a:ext cx="7981950" cy="7981950"/>
          </a:xfrm>
          <a:prstGeom prst="ellipse">
            <a:avLst/>
          </a:prstGeom>
          <a:gradFill>
            <a:gsLst>
              <a:gs pos="53000">
                <a:schemeClr val="accent3">
                  <a:lumMod val="20000"/>
                  <a:lumOff val="80000"/>
                  <a:alpha val="70000"/>
                </a:schemeClr>
              </a:gs>
              <a:gs pos="100000">
                <a:schemeClr val="accent4">
                  <a:lumMod val="20000"/>
                  <a:lumOff val="80000"/>
                </a:schemeClr>
              </a:gs>
              <a:gs pos="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A58EDCF8-D2D1-4B10-A9A8-B8F16F1D46BD}"/>
              </a:ext>
            </a:extLst>
          </p:cNvPr>
          <p:cNvSpPr/>
          <p:nvPr userDrawn="1"/>
        </p:nvSpPr>
        <p:spPr>
          <a:xfrm>
            <a:off x="7077075" y="2714625"/>
            <a:ext cx="7981950" cy="7981950"/>
          </a:xfrm>
          <a:prstGeom prst="ellipse">
            <a:avLst/>
          </a:prstGeom>
          <a:gradFill>
            <a:gsLst>
              <a:gs pos="53000">
                <a:schemeClr val="accent3">
                  <a:lumMod val="20000"/>
                  <a:lumOff val="80000"/>
                  <a:alpha val="70000"/>
                </a:schemeClr>
              </a:gs>
              <a:gs pos="0">
                <a:schemeClr val="accent4">
                  <a:lumMod val="20000"/>
                  <a:lumOff val="80000"/>
                </a:schemeClr>
              </a:gs>
              <a:gs pos="100000">
                <a:schemeClr val="bg1"/>
              </a:gs>
            </a:gsLst>
            <a:lin ang="5400000" scaled="1"/>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2E365CC-579E-4B37-976C-F401C524F534}"/>
              </a:ext>
            </a:extLst>
          </p:cNvPr>
          <p:cNvSpPr/>
          <p:nvPr userDrawn="1"/>
        </p:nvSpPr>
        <p:spPr>
          <a:xfrm>
            <a:off x="9505950" y="-1276350"/>
            <a:ext cx="3848100" cy="3848100"/>
          </a:xfrm>
          <a:prstGeom prst="ellipse">
            <a:avLst/>
          </a:prstGeom>
          <a:gradFill>
            <a:gsLst>
              <a:gs pos="53000">
                <a:schemeClr val="accent2">
                  <a:lumMod val="20000"/>
                  <a:lumOff val="80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2EDEFDE-38C4-4BAA-B11A-53641B2277BF}"/>
              </a:ext>
            </a:extLst>
          </p:cNvPr>
          <p:cNvSpPr/>
          <p:nvPr userDrawn="1"/>
        </p:nvSpPr>
        <p:spPr>
          <a:xfrm>
            <a:off x="-1676399" y="3810000"/>
            <a:ext cx="5791199" cy="5791199"/>
          </a:xfrm>
          <a:prstGeom prst="ellipse">
            <a:avLst/>
          </a:prstGeom>
          <a:gradFill>
            <a:gsLst>
              <a:gs pos="53000">
                <a:schemeClr val="accent2">
                  <a:lumMod val="20000"/>
                  <a:lumOff val="80000"/>
                  <a:alpha val="18000"/>
                </a:schemeClr>
              </a:gs>
              <a:gs pos="0">
                <a:schemeClr val="accent4">
                  <a:lumMod val="20000"/>
                  <a:lumOff val="80000"/>
                </a:schemeClr>
              </a:gs>
              <a:gs pos="100000">
                <a:schemeClr val="accent3">
                  <a:lumMod val="20000"/>
                  <a:lumOff val="80000"/>
                </a:schemeClr>
              </a:gs>
            </a:gsLst>
            <a:lin ang="5400000" scaled="1"/>
          </a:gradFill>
          <a:ln>
            <a:noFill/>
          </a:ln>
          <a:effectLst>
            <a:softEdge rad="1028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2874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A1660-696D-41CB-A089-FB9D1A25943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BACBF02-C4DE-4FB3-B413-49267A6E68A7}"/>
              </a:ext>
            </a:extLst>
          </p:cNvPr>
          <p:cNvSpPr>
            <a:spLocks noGrp="1"/>
          </p:cNvSpPr>
          <p:nvPr>
            <p:ph type="dt" sz="half" idx="10"/>
          </p:nvPr>
        </p:nvSpPr>
        <p:spPr/>
        <p:txBody>
          <a:bodyPr/>
          <a:lstStyle/>
          <a:p>
            <a:fld id="{D997B5FA-0921-464F-AAE1-844C04324D75}" type="datetimeFigureOut">
              <a:rPr lang="zh-CN" altLang="en-US" smtClean="0"/>
              <a:t>2024/6/10</a:t>
            </a:fld>
            <a:endParaRPr lang="zh-CN" altLang="en-US"/>
          </a:p>
        </p:txBody>
      </p:sp>
      <p:sp>
        <p:nvSpPr>
          <p:cNvPr id="4" name="页脚占位符 3">
            <a:extLst>
              <a:ext uri="{FF2B5EF4-FFF2-40B4-BE49-F238E27FC236}">
                <a16:creationId xmlns:a16="http://schemas.microsoft.com/office/drawing/2014/main" id="{CCF6B1BF-2E2A-47B1-BBB4-768609DF72D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A359BBF-96EE-470E-82C3-23906D9F8FEE}"/>
              </a:ext>
            </a:extLst>
          </p:cNvPr>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4798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D997B5FA-0921-464F-AAE1-844C04324D75}" type="datetimeFigureOut">
              <a:rPr lang="zh-CN" altLang="en-US" smtClean="0"/>
              <a:t>2024/6/10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1" r:id="rId3"/>
    <p:sldLayoutId id="2147483659" r:id="rId4"/>
    <p:sldLayoutId id="2147483656" r:id="rId5"/>
    <p:sldLayoutId id="2147483658" r:id="rId6"/>
    <p:sldLayoutId id="214748368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3.png"/><Relationship Id="rId7"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3.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4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48.gif"/><Relationship Id="rId3" Type="http://schemas.openxmlformats.org/officeDocument/2006/relationships/image" Target="../media/image13.png"/><Relationship Id="rId7" Type="http://schemas.openxmlformats.org/officeDocument/2006/relationships/image" Target="../media/image47.gif"/><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46.gif"/><Relationship Id="rId5" Type="http://schemas.openxmlformats.org/officeDocument/2006/relationships/image" Target="../media/image45.gif"/><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7.sv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7.svg"/><Relationship Id="rId7"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2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275FBD-598A-4819-A012-AC1B93C6F12D}"/>
              </a:ext>
            </a:extLst>
          </p:cNvPr>
          <p:cNvSpPr txBox="1"/>
          <p:nvPr/>
        </p:nvSpPr>
        <p:spPr>
          <a:xfrm>
            <a:off x="453158" y="1794032"/>
            <a:ext cx="7225055" cy="1620124"/>
          </a:xfrm>
          <a:prstGeom prst="rect">
            <a:avLst/>
          </a:prstGeom>
          <a:noFill/>
        </p:spPr>
        <p:txBody>
          <a:bodyPr wrap="none" rtlCol="0">
            <a:spAutoFit/>
          </a:bodyPr>
          <a:lstStyle/>
          <a:p>
            <a:pPr>
              <a:lnSpc>
                <a:spcPct val="125000"/>
              </a:lnSpc>
            </a:pPr>
            <a:r>
              <a:rPr lang="en-US" altLang="zh-CN" sz="2400" spc="100" dirty="0">
                <a:ln w="12700">
                  <a:solidFill>
                    <a:schemeClr val="bg1">
                      <a:lumMod val="85000"/>
                    </a:schemeClr>
                  </a:solidFill>
                </a:ln>
                <a:noFill/>
                <a:latin typeface="+mj-ea"/>
                <a:ea typeface="+mj-ea"/>
                <a:sym typeface="+mn-lt"/>
              </a:rPr>
              <a:t>2024</a:t>
            </a:r>
            <a:r>
              <a:rPr lang="zh-CN" altLang="en-US" sz="2400" spc="100" dirty="0">
                <a:ln w="12700">
                  <a:solidFill>
                    <a:schemeClr val="bg1">
                      <a:lumMod val="85000"/>
                    </a:schemeClr>
                  </a:solidFill>
                </a:ln>
                <a:noFill/>
                <a:latin typeface="+mj-ea"/>
                <a:ea typeface="+mj-ea"/>
                <a:sym typeface="+mn-lt"/>
              </a:rPr>
              <a:t>年同济大学用户交互技术</a:t>
            </a:r>
            <a:endParaRPr lang="en-US" altLang="zh-CN" sz="2400" spc="100" dirty="0">
              <a:ln w="12700">
                <a:solidFill>
                  <a:schemeClr val="bg1">
                    <a:lumMod val="85000"/>
                  </a:schemeClr>
                </a:solidFill>
              </a:ln>
              <a:noFill/>
              <a:latin typeface="+mj-ea"/>
              <a:ea typeface="+mj-ea"/>
              <a:sym typeface="+mn-lt"/>
            </a:endParaRPr>
          </a:p>
          <a:p>
            <a:pPr>
              <a:lnSpc>
                <a:spcPct val="125000"/>
              </a:lnSpc>
            </a:pPr>
            <a:r>
              <a:rPr lang="zh-CN" altLang="en-US" sz="6000" spc="100" dirty="0">
                <a:gradFill flip="none" rotWithShape="1">
                  <a:gsLst>
                    <a:gs pos="100000">
                      <a:schemeClr val="accent4"/>
                    </a:gs>
                    <a:gs pos="0">
                      <a:schemeClr val="accent1"/>
                    </a:gs>
                  </a:gsLst>
                  <a:lin ang="2700000" scaled="1"/>
                  <a:tileRect/>
                </a:gradFill>
                <a:latin typeface="+mj-ea"/>
                <a:ea typeface="+mj-ea"/>
                <a:sym typeface="+mn-lt"/>
              </a:rPr>
              <a:t>图书馆综合服务系统</a:t>
            </a:r>
          </a:p>
        </p:txBody>
      </p:sp>
      <p:sp>
        <p:nvSpPr>
          <p:cNvPr id="6" name="文本框 5">
            <a:extLst>
              <a:ext uri="{FF2B5EF4-FFF2-40B4-BE49-F238E27FC236}">
                <a16:creationId xmlns:a16="http://schemas.microsoft.com/office/drawing/2014/main" id="{FBE08521-7584-4BA5-8A74-BC7D7540847E}"/>
              </a:ext>
            </a:extLst>
          </p:cNvPr>
          <p:cNvSpPr txBox="1"/>
          <p:nvPr/>
        </p:nvSpPr>
        <p:spPr>
          <a:xfrm>
            <a:off x="453159" y="3486316"/>
            <a:ext cx="4385541" cy="338554"/>
          </a:xfrm>
          <a:prstGeom prst="rect">
            <a:avLst/>
          </a:prstGeom>
          <a:noFill/>
        </p:spPr>
        <p:txBody>
          <a:bodyPr wrap="square">
            <a:spAutoFit/>
          </a:bodyPr>
          <a:lstStyle/>
          <a:p>
            <a:pPr algn="dist"/>
            <a:r>
              <a:rPr lang="en-US" altLang="zh-CN" sz="1600" b="1" dirty="0">
                <a:solidFill>
                  <a:schemeClr val="tx1">
                    <a:lumMod val="50000"/>
                    <a:lumOff val="50000"/>
                    <a:alpha val="42000"/>
                  </a:schemeClr>
                </a:solidFill>
                <a:ea typeface="+mj-ea"/>
                <a:cs typeface="+mn-ea"/>
              </a:rPr>
              <a:t>Integrated Library Service System</a:t>
            </a:r>
            <a:endParaRPr lang="zh-CN" altLang="en-US" sz="1600" b="1" dirty="0">
              <a:solidFill>
                <a:schemeClr val="tx1">
                  <a:lumMod val="50000"/>
                  <a:lumOff val="50000"/>
                  <a:alpha val="42000"/>
                </a:schemeClr>
              </a:solidFill>
              <a:ea typeface="+mj-ea"/>
              <a:cs typeface="+mn-ea"/>
            </a:endParaRPr>
          </a:p>
        </p:txBody>
      </p:sp>
      <p:grpSp>
        <p:nvGrpSpPr>
          <p:cNvPr id="2" name="组合 1">
            <a:extLst>
              <a:ext uri="{FF2B5EF4-FFF2-40B4-BE49-F238E27FC236}">
                <a16:creationId xmlns:a16="http://schemas.microsoft.com/office/drawing/2014/main" id="{3067C397-491D-4209-9202-9DEDAC899454}"/>
              </a:ext>
            </a:extLst>
          </p:cNvPr>
          <p:cNvGrpSpPr/>
          <p:nvPr/>
        </p:nvGrpSpPr>
        <p:grpSpPr>
          <a:xfrm>
            <a:off x="453158" y="4732080"/>
            <a:ext cx="2761178" cy="1055608"/>
            <a:chOff x="878038" y="4477509"/>
            <a:chExt cx="2761178" cy="1055608"/>
          </a:xfrm>
        </p:grpSpPr>
        <p:sp>
          <p:nvSpPr>
            <p:cNvPr id="8" name="矩形: 圆角 7">
              <a:extLst>
                <a:ext uri="{FF2B5EF4-FFF2-40B4-BE49-F238E27FC236}">
                  <a16:creationId xmlns:a16="http://schemas.microsoft.com/office/drawing/2014/main" id="{9B77B6EE-C80A-44C4-A220-07174635E885}"/>
                </a:ext>
              </a:extLst>
            </p:cNvPr>
            <p:cNvSpPr/>
            <p:nvPr/>
          </p:nvSpPr>
          <p:spPr>
            <a:xfrm>
              <a:off x="878038" y="4477509"/>
              <a:ext cx="2761178" cy="1055608"/>
            </a:xfrm>
            <a:prstGeom prst="roundRect">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ltLang="zh-CN" sz="2800" dirty="0">
                <a:solidFill>
                  <a:schemeClr val="tx1">
                    <a:lumMod val="50000"/>
                    <a:lumOff val="50000"/>
                  </a:schemeClr>
                </a:solidFill>
              </a:endParaRPr>
            </a:p>
            <a:p>
              <a:pPr algn="ctr"/>
              <a:endParaRPr lang="zh-CN" altLang="en-US" sz="2800" dirty="0">
                <a:solidFill>
                  <a:schemeClr val="tx1">
                    <a:lumMod val="50000"/>
                    <a:lumOff val="50000"/>
                  </a:schemeClr>
                </a:solidFill>
              </a:endParaRPr>
            </a:p>
          </p:txBody>
        </p:sp>
        <p:sp>
          <p:nvSpPr>
            <p:cNvPr id="10" name="文本框 9">
              <a:extLst>
                <a:ext uri="{FF2B5EF4-FFF2-40B4-BE49-F238E27FC236}">
                  <a16:creationId xmlns:a16="http://schemas.microsoft.com/office/drawing/2014/main" id="{F7AF886F-74AB-409C-9733-9C4E098FDEA4}"/>
                </a:ext>
              </a:extLst>
            </p:cNvPr>
            <p:cNvSpPr txBox="1"/>
            <p:nvPr/>
          </p:nvSpPr>
          <p:spPr>
            <a:xfrm>
              <a:off x="910559" y="4588756"/>
              <a:ext cx="2688293" cy="833113"/>
            </a:xfrm>
            <a:prstGeom prst="rect">
              <a:avLst/>
            </a:prstGeom>
            <a:noFill/>
          </p:spPr>
          <p:txBody>
            <a:bodyPr wrap="square">
              <a:spAutoFit/>
            </a:bodyPr>
            <a:lstStyle/>
            <a:p>
              <a:pPr algn="ctr">
                <a:lnSpc>
                  <a:spcPct val="125000"/>
                </a:lnSpc>
              </a:pPr>
              <a:r>
                <a:rPr lang="en-US" altLang="zh-CN" sz="2000" b="1" dirty="0">
                  <a:solidFill>
                    <a:schemeClr val="tx1">
                      <a:lumMod val="65000"/>
                      <a:lumOff val="35000"/>
                    </a:schemeClr>
                  </a:solidFill>
                  <a:latin typeface="+mn-ea"/>
                  <a:cs typeface="+mn-ea"/>
                  <a:sym typeface="+mn-lt"/>
                </a:rPr>
                <a:t>2251730   </a:t>
              </a:r>
              <a:r>
                <a:rPr lang="zh-CN" altLang="en-US" sz="2000" b="1" dirty="0">
                  <a:solidFill>
                    <a:schemeClr val="tx1">
                      <a:lumMod val="65000"/>
                      <a:lumOff val="35000"/>
                    </a:schemeClr>
                  </a:solidFill>
                  <a:latin typeface="+mn-ea"/>
                  <a:cs typeface="+mn-ea"/>
                  <a:sym typeface="+mn-lt"/>
                </a:rPr>
                <a:t>刘淑仪</a:t>
              </a:r>
              <a:endParaRPr lang="en-US" altLang="zh-CN" sz="2000" b="1" dirty="0">
                <a:solidFill>
                  <a:schemeClr val="tx1">
                    <a:lumMod val="65000"/>
                    <a:lumOff val="35000"/>
                  </a:schemeClr>
                </a:solidFill>
                <a:latin typeface="+mn-ea"/>
                <a:cs typeface="+mn-ea"/>
                <a:sym typeface="+mn-lt"/>
              </a:endParaRPr>
            </a:p>
            <a:p>
              <a:pPr algn="ctr">
                <a:lnSpc>
                  <a:spcPct val="125000"/>
                </a:lnSpc>
              </a:pPr>
              <a:r>
                <a:rPr lang="en-US" altLang="zh-CN" sz="2000" b="1" dirty="0">
                  <a:solidFill>
                    <a:schemeClr val="tx1">
                      <a:lumMod val="65000"/>
                      <a:lumOff val="35000"/>
                    </a:schemeClr>
                  </a:solidFill>
                  <a:latin typeface="+mn-ea"/>
                  <a:cs typeface="+mn-ea"/>
                  <a:sym typeface="+mn-lt"/>
                </a:rPr>
                <a:t>2250758   </a:t>
              </a:r>
              <a:r>
                <a:rPr lang="zh-CN" altLang="en-US" sz="2000" b="1" dirty="0">
                  <a:solidFill>
                    <a:schemeClr val="tx1">
                      <a:lumMod val="65000"/>
                      <a:lumOff val="35000"/>
                    </a:schemeClr>
                  </a:solidFill>
                  <a:latin typeface="+mn-ea"/>
                  <a:cs typeface="+mn-ea"/>
                  <a:sym typeface="+mn-lt"/>
                </a:rPr>
                <a:t>林继申</a:t>
              </a:r>
              <a:endParaRPr lang="en-US" altLang="zh-CN" sz="2000" b="1" dirty="0">
                <a:solidFill>
                  <a:schemeClr val="tx1">
                    <a:lumMod val="65000"/>
                    <a:lumOff val="35000"/>
                  </a:schemeClr>
                </a:solidFill>
                <a:latin typeface="+mn-ea"/>
                <a:cs typeface="+mn-ea"/>
                <a:sym typeface="+mn-lt"/>
              </a:endParaRPr>
            </a:p>
          </p:txBody>
        </p:sp>
      </p:grpSp>
      <p:pic>
        <p:nvPicPr>
          <p:cNvPr id="63" name="图片占位符 62">
            <a:extLst>
              <a:ext uri="{FF2B5EF4-FFF2-40B4-BE49-F238E27FC236}">
                <a16:creationId xmlns:a16="http://schemas.microsoft.com/office/drawing/2014/main" id="{60EC7267-7EE7-4A24-BCF8-FCAB804E06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329" b="5329"/>
          <a:stretch/>
        </p:blipFill>
        <p:spPr>
          <a:xfrm>
            <a:off x="7945099" y="718134"/>
            <a:ext cx="2688292" cy="5199915"/>
          </a:xfrm>
          <a:scene3d>
            <a:camera prst="perspectiveLeft">
              <a:rot lat="0" lon="1800000" rev="0"/>
            </a:camera>
            <a:lightRig rig="twoPt" dir="t"/>
          </a:scene3d>
        </p:spPr>
      </p:pic>
      <p:pic>
        <p:nvPicPr>
          <p:cNvPr id="16" name="图片 15">
            <a:extLst>
              <a:ext uri="{FF2B5EF4-FFF2-40B4-BE49-F238E27FC236}">
                <a16:creationId xmlns:a16="http://schemas.microsoft.com/office/drawing/2014/main" id="{AC0B6523-1E15-453D-9F9D-15BB550F5F4D}"/>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1284" y="336204"/>
            <a:ext cx="2091687" cy="507076"/>
          </a:xfrm>
          <a:prstGeom prst="rect">
            <a:avLst/>
          </a:prstGeom>
        </p:spPr>
      </p:pic>
      <p:sp>
        <p:nvSpPr>
          <p:cNvPr id="17" name="标题 1">
            <a:extLst>
              <a:ext uri="{FF2B5EF4-FFF2-40B4-BE49-F238E27FC236}">
                <a16:creationId xmlns:a16="http://schemas.microsoft.com/office/drawing/2014/main" id="{6DD178A9-0600-419B-B48D-58809A016058}"/>
              </a:ext>
            </a:extLst>
          </p:cNvPr>
          <p:cNvSpPr txBox="1">
            <a:spLocks/>
          </p:cNvSpPr>
          <p:nvPr/>
        </p:nvSpPr>
        <p:spPr>
          <a:xfrm>
            <a:off x="9931400" y="6265727"/>
            <a:ext cx="2260600"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2024 </a:t>
            </a:r>
            <a:r>
              <a:rPr kumimoji="0" lang="zh-CN" altLang="en-US"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年 </a:t>
            </a:r>
            <a:r>
              <a:rPr kumimoji="0" lang="en-US" altLang="zh-CN"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6 </a:t>
            </a:r>
            <a:r>
              <a:rPr kumimoji="0" lang="zh-CN" altLang="en-US"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月 </a:t>
            </a:r>
            <a:r>
              <a:rPr kumimoji="0" lang="en-US" altLang="zh-CN"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11 </a:t>
            </a:r>
            <a:r>
              <a:rPr kumimoji="0" lang="zh-CN" altLang="en-US"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日</a:t>
            </a:r>
            <a:endParaRPr kumimoji="0" lang="en-US" altLang="zh-CN"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endParaRPr>
          </a:p>
        </p:txBody>
      </p:sp>
    </p:spTree>
    <p:extLst>
      <p:ext uri="{BB962C8B-B14F-4D97-AF65-F5344CB8AC3E}">
        <p14:creationId xmlns:p14="http://schemas.microsoft.com/office/powerpoint/2010/main" val="127694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空间预约界面 </a:t>
            </a:r>
            <a:r>
              <a:rPr lang="en-US" altLang="zh-CN" dirty="0"/>
              <a:t>| </a:t>
            </a:r>
            <a:r>
              <a:rPr lang="zh-CN" altLang="en-US" dirty="0"/>
              <a:t>展览预约界面 </a:t>
            </a:r>
            <a:r>
              <a:rPr lang="en-US" altLang="zh-CN" dirty="0"/>
              <a:t>| </a:t>
            </a:r>
            <a:r>
              <a:rPr lang="zh-CN" altLang="en-US" dirty="0"/>
              <a:t>文献检索界面</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pic>
        <p:nvPicPr>
          <p:cNvPr id="3" name="图片 2">
            <a:extLst>
              <a:ext uri="{FF2B5EF4-FFF2-40B4-BE49-F238E27FC236}">
                <a16:creationId xmlns:a16="http://schemas.microsoft.com/office/drawing/2014/main" id="{07242C91-D299-432C-A6D1-BD71984B6D41}"/>
              </a:ext>
            </a:extLst>
          </p:cNvPr>
          <p:cNvPicPr>
            <a:picLocks noChangeAspect="1"/>
          </p:cNvPicPr>
          <p:nvPr/>
        </p:nvPicPr>
        <p:blipFill>
          <a:blip r:embed="rId5"/>
          <a:stretch>
            <a:fillRect/>
          </a:stretch>
        </p:blipFill>
        <p:spPr>
          <a:xfrm>
            <a:off x="626155" y="1492556"/>
            <a:ext cx="4533333" cy="4914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173F4C15-1291-43D6-9FD9-F3642941DCDD}"/>
              </a:ext>
            </a:extLst>
          </p:cNvPr>
          <p:cNvPicPr>
            <a:picLocks noChangeAspect="1"/>
          </p:cNvPicPr>
          <p:nvPr/>
        </p:nvPicPr>
        <p:blipFill>
          <a:blip r:embed="rId6"/>
          <a:stretch>
            <a:fillRect/>
          </a:stretch>
        </p:blipFill>
        <p:spPr>
          <a:xfrm>
            <a:off x="6272759" y="1933828"/>
            <a:ext cx="2380952" cy="4057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BF4B5B9E-6A09-4986-A233-E5C2E7954CE4}"/>
              </a:ext>
            </a:extLst>
          </p:cNvPr>
          <p:cNvPicPr>
            <a:picLocks noChangeAspect="1"/>
          </p:cNvPicPr>
          <p:nvPr/>
        </p:nvPicPr>
        <p:blipFill>
          <a:blip r:embed="rId7"/>
          <a:stretch>
            <a:fillRect/>
          </a:stretch>
        </p:blipFill>
        <p:spPr>
          <a:xfrm>
            <a:off x="9766981" y="2363985"/>
            <a:ext cx="1876190" cy="3171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27952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9DA62F-2346-4CDC-80E8-7D0DF3311335}"/>
              </a:ext>
            </a:extLst>
          </p:cNvPr>
          <p:cNvSpPr txBox="1"/>
          <p:nvPr/>
        </p:nvSpPr>
        <p:spPr>
          <a:xfrm>
            <a:off x="1620080" y="3187700"/>
            <a:ext cx="3929281" cy="1200329"/>
          </a:xfrm>
          <a:prstGeom prst="rect">
            <a:avLst/>
          </a:prstGeom>
          <a:noFill/>
        </p:spPr>
        <p:txBody>
          <a:bodyPr wrap="none" rtlCol="0">
            <a:spAutoFit/>
          </a:bodyPr>
          <a:lstStyle>
            <a:defPPr>
              <a:defRPr lang="zh-CN"/>
            </a:defPPr>
            <a:lvl1pPr>
              <a:defRPr sz="8800" spc="100">
                <a:gradFill flip="none" rotWithShape="1">
                  <a:gsLst>
                    <a:gs pos="100000">
                      <a:schemeClr val="accent4"/>
                    </a:gs>
                    <a:gs pos="0">
                      <a:schemeClr val="accent1"/>
                    </a:gs>
                  </a:gsLst>
                  <a:lin ang="2700000" scaled="1"/>
                  <a:tileRect/>
                </a:gradFill>
                <a:latin typeface="+mj-ea"/>
                <a:ea typeface="+mj-ea"/>
              </a:defRPr>
            </a:lvl1pPr>
          </a:lstStyle>
          <a:p>
            <a:r>
              <a:rPr lang="zh-CN" altLang="en-US" sz="7200" dirty="0">
                <a:solidFill>
                  <a:schemeClr val="tx1">
                    <a:lumMod val="65000"/>
                    <a:lumOff val="35000"/>
                  </a:schemeClr>
                </a:solidFill>
              </a:rPr>
              <a:t>原型设计</a:t>
            </a:r>
          </a:p>
        </p:txBody>
      </p:sp>
      <p:sp>
        <p:nvSpPr>
          <p:cNvPr id="9" name="矩形: 圆角 8">
            <a:extLst>
              <a:ext uri="{FF2B5EF4-FFF2-40B4-BE49-F238E27FC236}">
                <a16:creationId xmlns:a16="http://schemas.microsoft.com/office/drawing/2014/main" id="{E19AC50F-0470-4E55-B278-357E3156A572}"/>
              </a:ext>
            </a:extLst>
          </p:cNvPr>
          <p:cNvSpPr/>
          <p:nvPr/>
        </p:nvSpPr>
        <p:spPr>
          <a:xfrm>
            <a:off x="1670880" y="1945632"/>
            <a:ext cx="1095500"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03510E17-BCB7-4FB9-9ED4-8D4CEDE4AD60}"/>
              </a:ext>
            </a:extLst>
          </p:cNvPr>
          <p:cNvSpPr txBox="1"/>
          <p:nvPr/>
        </p:nvSpPr>
        <p:spPr>
          <a:xfrm>
            <a:off x="1670880" y="4282623"/>
            <a:ext cx="3713920" cy="338554"/>
          </a:xfrm>
          <a:prstGeom prst="rect">
            <a:avLst/>
          </a:prstGeom>
          <a:noFill/>
        </p:spPr>
        <p:txBody>
          <a:bodyPr wrap="square">
            <a:spAutoFit/>
          </a:bodyPr>
          <a:lstStyle/>
          <a:p>
            <a:r>
              <a:rPr lang="en-US" altLang="zh-CN" sz="1600" spc="300" dirty="0">
                <a:solidFill>
                  <a:schemeClr val="bg1">
                    <a:lumMod val="75000"/>
                  </a:schemeClr>
                </a:solidFill>
                <a:ea typeface="+mj-ea"/>
                <a:cs typeface="+mn-ea"/>
                <a:sym typeface="+mn-lt"/>
              </a:rPr>
              <a:t>Prototype Design</a:t>
            </a:r>
          </a:p>
        </p:txBody>
      </p:sp>
      <p:sp>
        <p:nvSpPr>
          <p:cNvPr id="12" name="矩形: 圆角 11">
            <a:extLst>
              <a:ext uri="{FF2B5EF4-FFF2-40B4-BE49-F238E27FC236}">
                <a16:creationId xmlns:a16="http://schemas.microsoft.com/office/drawing/2014/main" id="{2AC6E2DD-5950-4A07-9001-0D52FBA775CF}"/>
              </a:ext>
            </a:extLst>
          </p:cNvPr>
          <p:cNvSpPr/>
          <p:nvPr/>
        </p:nvSpPr>
        <p:spPr>
          <a:xfrm>
            <a:off x="2821984" y="1945632"/>
            <a:ext cx="171414"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A016E01B-ABC5-40B5-A223-D849E672CD4C}"/>
              </a:ext>
            </a:extLst>
          </p:cNvPr>
          <p:cNvGrpSpPr/>
          <p:nvPr/>
        </p:nvGrpSpPr>
        <p:grpSpPr>
          <a:xfrm>
            <a:off x="7785190" y="962447"/>
            <a:ext cx="2579552" cy="2803569"/>
            <a:chOff x="8355533" y="1151453"/>
            <a:chExt cx="2579552" cy="2803569"/>
          </a:xfrm>
        </p:grpSpPr>
        <p:sp>
          <p:nvSpPr>
            <p:cNvPr id="3" name="文本框 2">
              <a:extLst>
                <a:ext uri="{FF2B5EF4-FFF2-40B4-BE49-F238E27FC236}">
                  <a16:creationId xmlns:a16="http://schemas.microsoft.com/office/drawing/2014/main" id="{B4D72598-FA0E-43EF-873B-F8D8472B0239}"/>
                </a:ext>
              </a:extLst>
            </p:cNvPr>
            <p:cNvSpPr txBox="1"/>
            <p:nvPr/>
          </p:nvSpPr>
          <p:spPr>
            <a:xfrm>
              <a:off x="8355533" y="1151453"/>
              <a:ext cx="2579552" cy="2646878"/>
            </a:xfrm>
            <a:prstGeom prst="rect">
              <a:avLst/>
            </a:prstGeom>
            <a:noFill/>
          </p:spPr>
          <p:txBody>
            <a:bodyPr wrap="none" rtlCol="0">
              <a:spAutoFit/>
            </a:bodyPr>
            <a:lstStyle/>
            <a:p>
              <a:r>
                <a:rPr lang="en-US" altLang="zh-CN" sz="16600" b="1" spc="100" dirty="0">
                  <a:gradFill flip="none" rotWithShape="1">
                    <a:gsLst>
                      <a:gs pos="100000">
                        <a:schemeClr val="accent4"/>
                      </a:gs>
                      <a:gs pos="0">
                        <a:schemeClr val="accent1"/>
                      </a:gs>
                    </a:gsLst>
                    <a:lin ang="2700000" scaled="1"/>
                    <a:tileRect/>
                  </a:gradFill>
                  <a:ea typeface="+mj-ea"/>
                  <a:sym typeface="+mn-lt"/>
                </a:rPr>
                <a:t>03</a:t>
              </a:r>
              <a:endParaRPr lang="zh-CN" altLang="en-US" sz="16600" b="1" spc="100" dirty="0">
                <a:gradFill flip="none" rotWithShape="1">
                  <a:gsLst>
                    <a:gs pos="100000">
                      <a:schemeClr val="accent4"/>
                    </a:gs>
                    <a:gs pos="0">
                      <a:schemeClr val="accent1"/>
                    </a:gs>
                  </a:gsLst>
                  <a:lin ang="2700000" scaled="1"/>
                  <a:tileRect/>
                </a:gradFill>
                <a:ea typeface="+mj-ea"/>
                <a:sym typeface="+mn-lt"/>
              </a:endParaRPr>
            </a:p>
          </p:txBody>
        </p:sp>
        <p:sp>
          <p:nvSpPr>
            <p:cNvPr id="13" name="文本框 12">
              <a:extLst>
                <a:ext uri="{FF2B5EF4-FFF2-40B4-BE49-F238E27FC236}">
                  <a16:creationId xmlns:a16="http://schemas.microsoft.com/office/drawing/2014/main" id="{C99140DD-4097-48C5-ACBF-282041AAD019}"/>
                </a:ext>
              </a:extLst>
            </p:cNvPr>
            <p:cNvSpPr txBox="1"/>
            <p:nvPr/>
          </p:nvSpPr>
          <p:spPr>
            <a:xfrm>
              <a:off x="8507375" y="3493357"/>
              <a:ext cx="2275869" cy="461665"/>
            </a:xfrm>
            <a:prstGeom prst="rect">
              <a:avLst/>
            </a:prstGeom>
            <a:noFill/>
          </p:spPr>
          <p:txBody>
            <a:bodyPr wrap="square" rtlCol="0">
              <a:spAutoFit/>
            </a:bodyPr>
            <a:lstStyle/>
            <a:p>
              <a:pPr algn="dist"/>
              <a:r>
                <a:rPr lang="en-US" altLang="zh-CN" sz="2400" spc="100" dirty="0">
                  <a:gradFill flip="none" rotWithShape="1">
                    <a:gsLst>
                      <a:gs pos="100000">
                        <a:schemeClr val="accent4"/>
                      </a:gs>
                      <a:gs pos="0">
                        <a:schemeClr val="accent1"/>
                      </a:gs>
                    </a:gsLst>
                    <a:lin ang="2700000" scaled="1"/>
                    <a:tileRect/>
                  </a:gradFill>
                  <a:ea typeface="+mj-ea"/>
                  <a:sym typeface="+mn-lt"/>
                </a:rPr>
                <a:t>PART THREE</a:t>
              </a:r>
              <a:endParaRPr lang="zh-CN" altLang="en-US" sz="2400" spc="100" dirty="0">
                <a:gradFill flip="none" rotWithShape="1">
                  <a:gsLst>
                    <a:gs pos="100000">
                      <a:schemeClr val="accent4"/>
                    </a:gs>
                    <a:gs pos="0">
                      <a:schemeClr val="accent1"/>
                    </a:gs>
                  </a:gsLst>
                  <a:lin ang="2700000" scaled="1"/>
                  <a:tileRect/>
                </a:gradFill>
                <a:ea typeface="+mj-ea"/>
                <a:sym typeface="+mn-lt"/>
              </a:endParaRPr>
            </a:p>
          </p:txBody>
        </p:sp>
      </p:grpSp>
      <p:pic>
        <p:nvPicPr>
          <p:cNvPr id="11" name="图片 10">
            <a:extLst>
              <a:ext uri="{FF2B5EF4-FFF2-40B4-BE49-F238E27FC236}">
                <a16:creationId xmlns:a16="http://schemas.microsoft.com/office/drawing/2014/main" id="{CFD0C946-182E-48F8-A8DD-BA8D59D1C663}"/>
              </a:ext>
            </a:extLst>
          </p:cNvPr>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1284" y="336204"/>
            <a:ext cx="2091687" cy="507076"/>
          </a:xfrm>
          <a:prstGeom prst="rect">
            <a:avLst/>
          </a:prstGeom>
        </p:spPr>
      </p:pic>
    </p:spTree>
    <p:extLst>
      <p:ext uri="{BB962C8B-B14F-4D97-AF65-F5344CB8AC3E}">
        <p14:creationId xmlns:p14="http://schemas.microsoft.com/office/powerpoint/2010/main" val="3580218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登陆和首页界面</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grpSp>
        <p:nvGrpSpPr>
          <p:cNvPr id="8" name="组合 7">
            <a:extLst>
              <a:ext uri="{FF2B5EF4-FFF2-40B4-BE49-F238E27FC236}">
                <a16:creationId xmlns:a16="http://schemas.microsoft.com/office/drawing/2014/main" id="{F940B44D-024D-40A3-9C28-0A853729BCD0}"/>
              </a:ext>
            </a:extLst>
          </p:cNvPr>
          <p:cNvGrpSpPr/>
          <p:nvPr/>
        </p:nvGrpSpPr>
        <p:grpSpPr>
          <a:xfrm>
            <a:off x="2805872" y="1423574"/>
            <a:ext cx="6580255" cy="5098222"/>
            <a:chOff x="2805872" y="1423574"/>
            <a:chExt cx="6580255" cy="5098222"/>
          </a:xfrm>
        </p:grpSpPr>
        <p:pic>
          <p:nvPicPr>
            <p:cNvPr id="3" name="图片 2">
              <a:extLst>
                <a:ext uri="{FF2B5EF4-FFF2-40B4-BE49-F238E27FC236}">
                  <a16:creationId xmlns:a16="http://schemas.microsoft.com/office/drawing/2014/main" id="{F0B7E384-DE58-4CD4-AF97-ADE418BB9E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343" y="1423574"/>
              <a:ext cx="2354784" cy="5098222"/>
            </a:xfrm>
            <a:prstGeom prst="rect">
              <a:avLst/>
            </a:prstGeom>
          </p:spPr>
        </p:pic>
        <p:pic>
          <p:nvPicPr>
            <p:cNvPr id="6" name="图片 5">
              <a:extLst>
                <a:ext uri="{FF2B5EF4-FFF2-40B4-BE49-F238E27FC236}">
                  <a16:creationId xmlns:a16="http://schemas.microsoft.com/office/drawing/2014/main" id="{F2BB4618-DF6A-4A97-A13C-DE0D85EF5F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5872" y="1423574"/>
              <a:ext cx="2354784" cy="5098222"/>
            </a:xfrm>
            <a:prstGeom prst="rect">
              <a:avLst/>
            </a:prstGeom>
          </p:spPr>
        </p:pic>
      </p:grpSp>
    </p:spTree>
    <p:extLst>
      <p:ext uri="{BB962C8B-B14F-4D97-AF65-F5344CB8AC3E}">
        <p14:creationId xmlns:p14="http://schemas.microsoft.com/office/powerpoint/2010/main" val="3738044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空间预约界面</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grpSp>
        <p:nvGrpSpPr>
          <p:cNvPr id="17" name="组合 16">
            <a:extLst>
              <a:ext uri="{FF2B5EF4-FFF2-40B4-BE49-F238E27FC236}">
                <a16:creationId xmlns:a16="http://schemas.microsoft.com/office/drawing/2014/main" id="{8642B3B1-D00F-48C7-A7CC-DC4481EC293D}"/>
              </a:ext>
            </a:extLst>
          </p:cNvPr>
          <p:cNvGrpSpPr/>
          <p:nvPr/>
        </p:nvGrpSpPr>
        <p:grpSpPr>
          <a:xfrm>
            <a:off x="532729" y="1423574"/>
            <a:ext cx="16471395" cy="5098222"/>
            <a:chOff x="532729" y="1423574"/>
            <a:chExt cx="16471395" cy="5098222"/>
          </a:xfrm>
        </p:grpSpPr>
        <p:pic>
          <p:nvPicPr>
            <p:cNvPr id="3" name="图片 2">
              <a:extLst>
                <a:ext uri="{FF2B5EF4-FFF2-40B4-BE49-F238E27FC236}">
                  <a16:creationId xmlns:a16="http://schemas.microsoft.com/office/drawing/2014/main" id="{6AE6A2C2-A56C-4A62-AB1E-3A3408A3D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729" y="1423574"/>
              <a:ext cx="2354784" cy="5098222"/>
            </a:xfrm>
            <a:prstGeom prst="rect">
              <a:avLst/>
            </a:prstGeom>
          </p:spPr>
        </p:pic>
        <p:pic>
          <p:nvPicPr>
            <p:cNvPr id="6" name="图片 5">
              <a:extLst>
                <a:ext uri="{FF2B5EF4-FFF2-40B4-BE49-F238E27FC236}">
                  <a16:creationId xmlns:a16="http://schemas.microsoft.com/office/drawing/2014/main" id="{2342FE0B-F0D4-4AF9-9027-777CB65DE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49340" y="1423574"/>
              <a:ext cx="2354784" cy="5098222"/>
            </a:xfrm>
            <a:prstGeom prst="rect">
              <a:avLst/>
            </a:prstGeom>
          </p:spPr>
        </p:pic>
        <p:pic>
          <p:nvPicPr>
            <p:cNvPr id="8" name="图片 7">
              <a:extLst>
                <a:ext uri="{FF2B5EF4-FFF2-40B4-BE49-F238E27FC236}">
                  <a16:creationId xmlns:a16="http://schemas.microsoft.com/office/drawing/2014/main" id="{C1136E2F-21A1-4425-A188-78D841C99D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7513" y="1423574"/>
              <a:ext cx="2354784" cy="5098222"/>
            </a:xfrm>
            <a:prstGeom prst="rect">
              <a:avLst/>
            </a:prstGeom>
          </p:spPr>
        </p:pic>
        <p:pic>
          <p:nvPicPr>
            <p:cNvPr id="10" name="图片 9">
              <a:extLst>
                <a:ext uri="{FF2B5EF4-FFF2-40B4-BE49-F238E27FC236}">
                  <a16:creationId xmlns:a16="http://schemas.microsoft.com/office/drawing/2014/main" id="{0607FB3C-5E07-47BD-A029-47DF9FAF88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2297" y="1423574"/>
              <a:ext cx="2354784" cy="5098222"/>
            </a:xfrm>
            <a:prstGeom prst="rect">
              <a:avLst/>
            </a:prstGeom>
          </p:spPr>
        </p:pic>
        <p:pic>
          <p:nvPicPr>
            <p:cNvPr id="12" name="图片 11">
              <a:extLst>
                <a:ext uri="{FF2B5EF4-FFF2-40B4-BE49-F238E27FC236}">
                  <a16:creationId xmlns:a16="http://schemas.microsoft.com/office/drawing/2014/main" id="{1302E911-E365-4C2E-9C99-A11A1227D5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7081" y="1423574"/>
              <a:ext cx="2354784" cy="5098222"/>
            </a:xfrm>
            <a:prstGeom prst="rect">
              <a:avLst/>
            </a:prstGeom>
          </p:spPr>
        </p:pic>
        <p:pic>
          <p:nvPicPr>
            <p:cNvPr id="14" name="图片 13">
              <a:extLst>
                <a:ext uri="{FF2B5EF4-FFF2-40B4-BE49-F238E27FC236}">
                  <a16:creationId xmlns:a16="http://schemas.microsoft.com/office/drawing/2014/main" id="{94103359-8545-4F41-ACB8-40ED5D2775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51865" y="1423574"/>
              <a:ext cx="2354784" cy="5098222"/>
            </a:xfrm>
            <a:prstGeom prst="rect">
              <a:avLst/>
            </a:prstGeom>
          </p:spPr>
        </p:pic>
        <p:pic>
          <p:nvPicPr>
            <p:cNvPr id="16" name="图片 15">
              <a:extLst>
                <a:ext uri="{FF2B5EF4-FFF2-40B4-BE49-F238E27FC236}">
                  <a16:creationId xmlns:a16="http://schemas.microsoft.com/office/drawing/2014/main" id="{1D9FA649-163A-46D7-82E0-38B64E98B6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94556" y="1423574"/>
              <a:ext cx="2354784" cy="5098222"/>
            </a:xfrm>
            <a:prstGeom prst="rect">
              <a:avLst/>
            </a:prstGeom>
          </p:spPr>
        </p:pic>
      </p:grpSp>
    </p:spTree>
    <p:extLst>
      <p:ext uri="{BB962C8B-B14F-4D97-AF65-F5344CB8AC3E}">
        <p14:creationId xmlns:p14="http://schemas.microsoft.com/office/powerpoint/2010/main" val="37652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6.25E-7 3.33333E-6 L -0.43789 3.33333E-6 " pathEditMode="relative" rAng="0" ptsTypes="AA">
                                      <p:cBhvr>
                                        <p:cTn id="6" dur="2000" fill="hold"/>
                                        <p:tgtEl>
                                          <p:spTgt spid="17"/>
                                        </p:tgtEl>
                                        <p:attrNameLst>
                                          <p:attrName>ppt_x</p:attrName>
                                          <p:attrName>ppt_y</p:attrName>
                                        </p:attrNameLst>
                                      </p:cBhvr>
                                      <p:rCtr x="-219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图书借阅界面</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grpSp>
        <p:nvGrpSpPr>
          <p:cNvPr id="15" name="组合 14">
            <a:extLst>
              <a:ext uri="{FF2B5EF4-FFF2-40B4-BE49-F238E27FC236}">
                <a16:creationId xmlns:a16="http://schemas.microsoft.com/office/drawing/2014/main" id="{ADCD27B1-F49F-487C-8B00-4135D929934E}"/>
              </a:ext>
            </a:extLst>
          </p:cNvPr>
          <p:cNvGrpSpPr/>
          <p:nvPr/>
        </p:nvGrpSpPr>
        <p:grpSpPr>
          <a:xfrm>
            <a:off x="537576" y="1423574"/>
            <a:ext cx="14128704" cy="5098222"/>
            <a:chOff x="537576" y="1423574"/>
            <a:chExt cx="14128704" cy="5098222"/>
          </a:xfrm>
        </p:grpSpPr>
        <p:pic>
          <p:nvPicPr>
            <p:cNvPr id="3" name="图片 2">
              <a:extLst>
                <a:ext uri="{FF2B5EF4-FFF2-40B4-BE49-F238E27FC236}">
                  <a16:creationId xmlns:a16="http://schemas.microsoft.com/office/drawing/2014/main" id="{3B6CE796-634D-4E7F-A3B7-297BB31C44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76" y="1423574"/>
              <a:ext cx="2354784" cy="5098222"/>
            </a:xfrm>
            <a:prstGeom prst="rect">
              <a:avLst/>
            </a:prstGeom>
          </p:spPr>
        </p:pic>
        <p:pic>
          <p:nvPicPr>
            <p:cNvPr id="6" name="图片 5">
              <a:extLst>
                <a:ext uri="{FF2B5EF4-FFF2-40B4-BE49-F238E27FC236}">
                  <a16:creationId xmlns:a16="http://schemas.microsoft.com/office/drawing/2014/main" id="{50C89410-F41D-4BC0-9F1C-DF4042CBA5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2360" y="1423574"/>
              <a:ext cx="2354784" cy="5098222"/>
            </a:xfrm>
            <a:prstGeom prst="rect">
              <a:avLst/>
            </a:prstGeom>
          </p:spPr>
        </p:pic>
        <p:pic>
          <p:nvPicPr>
            <p:cNvPr id="8" name="图片 7">
              <a:extLst>
                <a:ext uri="{FF2B5EF4-FFF2-40B4-BE49-F238E27FC236}">
                  <a16:creationId xmlns:a16="http://schemas.microsoft.com/office/drawing/2014/main" id="{4075EFEF-CA83-434F-93D9-4CC41F5688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7144" y="1423574"/>
              <a:ext cx="2354784" cy="5098222"/>
            </a:xfrm>
            <a:prstGeom prst="rect">
              <a:avLst/>
            </a:prstGeom>
          </p:spPr>
        </p:pic>
        <p:pic>
          <p:nvPicPr>
            <p:cNvPr id="10" name="图片 9">
              <a:extLst>
                <a:ext uri="{FF2B5EF4-FFF2-40B4-BE49-F238E27FC236}">
                  <a16:creationId xmlns:a16="http://schemas.microsoft.com/office/drawing/2014/main" id="{3B782594-4CAE-4968-8FBB-5AD742B06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1928" y="1423574"/>
              <a:ext cx="2354784" cy="5098222"/>
            </a:xfrm>
            <a:prstGeom prst="rect">
              <a:avLst/>
            </a:prstGeom>
          </p:spPr>
        </p:pic>
        <p:pic>
          <p:nvPicPr>
            <p:cNvPr id="12" name="图片 11">
              <a:extLst>
                <a:ext uri="{FF2B5EF4-FFF2-40B4-BE49-F238E27FC236}">
                  <a16:creationId xmlns:a16="http://schemas.microsoft.com/office/drawing/2014/main" id="{5CCACDDA-7223-468B-AC52-CCB49DF722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56712" y="1423574"/>
              <a:ext cx="2354784" cy="5098222"/>
            </a:xfrm>
            <a:prstGeom prst="rect">
              <a:avLst/>
            </a:prstGeom>
          </p:spPr>
        </p:pic>
        <p:pic>
          <p:nvPicPr>
            <p:cNvPr id="14" name="图片 13">
              <a:extLst>
                <a:ext uri="{FF2B5EF4-FFF2-40B4-BE49-F238E27FC236}">
                  <a16:creationId xmlns:a16="http://schemas.microsoft.com/office/drawing/2014/main" id="{227A16AA-6449-4F7A-B574-5DD53E091A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311496" y="1423574"/>
              <a:ext cx="2354784" cy="5098222"/>
            </a:xfrm>
            <a:prstGeom prst="rect">
              <a:avLst/>
            </a:prstGeom>
          </p:spPr>
        </p:pic>
      </p:grpSp>
    </p:spTree>
    <p:extLst>
      <p:ext uri="{BB962C8B-B14F-4D97-AF65-F5344CB8AC3E}">
        <p14:creationId xmlns:p14="http://schemas.microsoft.com/office/powerpoint/2010/main" val="83075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3.33333E-6 L -0.24753 3.33333E-6 " pathEditMode="relative" rAng="0" ptsTypes="AA">
                                      <p:cBhvr>
                                        <p:cTn id="6" dur="2000" fill="hold"/>
                                        <p:tgtEl>
                                          <p:spTgt spid="15"/>
                                        </p:tgtEl>
                                        <p:attrNameLst>
                                          <p:attrName>ppt_x</p:attrName>
                                          <p:attrName>ppt_y</p:attrName>
                                        </p:attrNameLst>
                                      </p:cBhvr>
                                      <p:rCtr x="-123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展览预约界面</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grpSp>
        <p:nvGrpSpPr>
          <p:cNvPr id="9" name="组合 8">
            <a:extLst>
              <a:ext uri="{FF2B5EF4-FFF2-40B4-BE49-F238E27FC236}">
                <a16:creationId xmlns:a16="http://schemas.microsoft.com/office/drawing/2014/main" id="{39F04363-1B98-4CB8-A9F4-D369204EB14C}"/>
              </a:ext>
            </a:extLst>
          </p:cNvPr>
          <p:cNvGrpSpPr/>
          <p:nvPr/>
        </p:nvGrpSpPr>
        <p:grpSpPr>
          <a:xfrm>
            <a:off x="1281912" y="1423574"/>
            <a:ext cx="9628176" cy="5098222"/>
            <a:chOff x="1331692" y="1423574"/>
            <a:chExt cx="9628176" cy="5098222"/>
          </a:xfrm>
        </p:grpSpPr>
        <p:pic>
          <p:nvPicPr>
            <p:cNvPr id="3" name="图片 2">
              <a:extLst>
                <a:ext uri="{FF2B5EF4-FFF2-40B4-BE49-F238E27FC236}">
                  <a16:creationId xmlns:a16="http://schemas.microsoft.com/office/drawing/2014/main" id="{BCBFF667-7619-4CC7-8E8D-CE76E0492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692" y="1423574"/>
              <a:ext cx="2354784" cy="5098222"/>
            </a:xfrm>
            <a:prstGeom prst="rect">
              <a:avLst/>
            </a:prstGeom>
          </p:spPr>
        </p:pic>
        <p:pic>
          <p:nvPicPr>
            <p:cNvPr id="6" name="图片 5">
              <a:extLst>
                <a:ext uri="{FF2B5EF4-FFF2-40B4-BE49-F238E27FC236}">
                  <a16:creationId xmlns:a16="http://schemas.microsoft.com/office/drawing/2014/main" id="{8A9F55E8-FDEB-402B-A84C-460FFB5934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8608" y="1423574"/>
              <a:ext cx="2354784" cy="5098222"/>
            </a:xfrm>
            <a:prstGeom prst="rect">
              <a:avLst/>
            </a:prstGeom>
          </p:spPr>
        </p:pic>
        <p:pic>
          <p:nvPicPr>
            <p:cNvPr id="8" name="图片 7">
              <a:extLst>
                <a:ext uri="{FF2B5EF4-FFF2-40B4-BE49-F238E27FC236}">
                  <a16:creationId xmlns:a16="http://schemas.microsoft.com/office/drawing/2014/main" id="{C00258C5-6F1B-4F65-AF33-9518DB6524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5084" y="1423574"/>
              <a:ext cx="2354784" cy="5098222"/>
            </a:xfrm>
            <a:prstGeom prst="rect">
              <a:avLst/>
            </a:prstGeom>
          </p:spPr>
        </p:pic>
      </p:grpSp>
    </p:spTree>
    <p:extLst>
      <p:ext uri="{BB962C8B-B14F-4D97-AF65-F5344CB8AC3E}">
        <p14:creationId xmlns:p14="http://schemas.microsoft.com/office/powerpoint/2010/main" val="259022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文献检索界面</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pic>
        <p:nvPicPr>
          <p:cNvPr id="3" name="图片 2">
            <a:extLst>
              <a:ext uri="{FF2B5EF4-FFF2-40B4-BE49-F238E27FC236}">
                <a16:creationId xmlns:a16="http://schemas.microsoft.com/office/drawing/2014/main" id="{A3F44239-D9B8-4F6E-8C79-DB27A49A43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608" y="1423574"/>
            <a:ext cx="2354784" cy="5098222"/>
          </a:xfrm>
          <a:prstGeom prst="rect">
            <a:avLst/>
          </a:prstGeom>
        </p:spPr>
      </p:pic>
    </p:spTree>
    <p:extLst>
      <p:ext uri="{BB962C8B-B14F-4D97-AF65-F5344CB8AC3E}">
        <p14:creationId xmlns:p14="http://schemas.microsoft.com/office/powerpoint/2010/main" val="3512317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9DA62F-2346-4CDC-80E8-7D0DF3311335}"/>
              </a:ext>
            </a:extLst>
          </p:cNvPr>
          <p:cNvSpPr txBox="1"/>
          <p:nvPr/>
        </p:nvSpPr>
        <p:spPr>
          <a:xfrm>
            <a:off x="1620080" y="3187700"/>
            <a:ext cx="4865434" cy="1200329"/>
          </a:xfrm>
          <a:prstGeom prst="rect">
            <a:avLst/>
          </a:prstGeom>
          <a:noFill/>
        </p:spPr>
        <p:txBody>
          <a:bodyPr wrap="none" rtlCol="0">
            <a:spAutoFit/>
          </a:bodyPr>
          <a:lstStyle>
            <a:defPPr>
              <a:defRPr lang="zh-CN"/>
            </a:defPPr>
            <a:lvl1pPr>
              <a:defRPr sz="8800" spc="100">
                <a:gradFill flip="none" rotWithShape="1">
                  <a:gsLst>
                    <a:gs pos="100000">
                      <a:schemeClr val="accent4"/>
                    </a:gs>
                    <a:gs pos="0">
                      <a:schemeClr val="accent1"/>
                    </a:gs>
                  </a:gsLst>
                  <a:lin ang="2700000" scaled="1"/>
                  <a:tileRect/>
                </a:gradFill>
                <a:latin typeface="+mj-ea"/>
                <a:ea typeface="+mj-ea"/>
              </a:defRPr>
            </a:lvl1pPr>
          </a:lstStyle>
          <a:p>
            <a:r>
              <a:rPr lang="zh-CN" altLang="en-US" sz="7200" dirty="0">
                <a:solidFill>
                  <a:schemeClr val="tx1">
                    <a:lumMod val="65000"/>
                    <a:lumOff val="35000"/>
                  </a:schemeClr>
                </a:solidFill>
              </a:rPr>
              <a:t>展示与评估</a:t>
            </a:r>
          </a:p>
        </p:txBody>
      </p:sp>
      <p:sp>
        <p:nvSpPr>
          <p:cNvPr id="9" name="矩形: 圆角 8">
            <a:extLst>
              <a:ext uri="{FF2B5EF4-FFF2-40B4-BE49-F238E27FC236}">
                <a16:creationId xmlns:a16="http://schemas.microsoft.com/office/drawing/2014/main" id="{E19AC50F-0470-4E55-B278-357E3156A572}"/>
              </a:ext>
            </a:extLst>
          </p:cNvPr>
          <p:cNvSpPr/>
          <p:nvPr/>
        </p:nvSpPr>
        <p:spPr>
          <a:xfrm>
            <a:off x="1670880" y="1945632"/>
            <a:ext cx="1095500"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03510E17-BCB7-4FB9-9ED4-8D4CEDE4AD60}"/>
              </a:ext>
            </a:extLst>
          </p:cNvPr>
          <p:cNvSpPr txBox="1"/>
          <p:nvPr/>
        </p:nvSpPr>
        <p:spPr>
          <a:xfrm>
            <a:off x="1744672" y="4282623"/>
            <a:ext cx="4740842" cy="338554"/>
          </a:xfrm>
          <a:prstGeom prst="rect">
            <a:avLst/>
          </a:prstGeom>
          <a:noFill/>
        </p:spPr>
        <p:txBody>
          <a:bodyPr wrap="square">
            <a:spAutoFit/>
          </a:bodyPr>
          <a:lstStyle/>
          <a:p>
            <a:r>
              <a:rPr lang="en-US" altLang="zh-CN" sz="1600" spc="300" dirty="0">
                <a:solidFill>
                  <a:schemeClr val="bg1">
                    <a:lumMod val="75000"/>
                  </a:schemeClr>
                </a:solidFill>
                <a:ea typeface="+mj-ea"/>
                <a:cs typeface="+mn-ea"/>
                <a:sym typeface="+mn-lt"/>
              </a:rPr>
              <a:t>Demonstration and Evaluation</a:t>
            </a:r>
          </a:p>
        </p:txBody>
      </p:sp>
      <p:sp>
        <p:nvSpPr>
          <p:cNvPr id="12" name="矩形: 圆角 11">
            <a:extLst>
              <a:ext uri="{FF2B5EF4-FFF2-40B4-BE49-F238E27FC236}">
                <a16:creationId xmlns:a16="http://schemas.microsoft.com/office/drawing/2014/main" id="{2AC6E2DD-5950-4A07-9001-0D52FBA775CF}"/>
              </a:ext>
            </a:extLst>
          </p:cNvPr>
          <p:cNvSpPr/>
          <p:nvPr/>
        </p:nvSpPr>
        <p:spPr>
          <a:xfrm>
            <a:off x="2821984" y="1945632"/>
            <a:ext cx="171414"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A016E01B-ABC5-40B5-A223-D849E672CD4C}"/>
              </a:ext>
            </a:extLst>
          </p:cNvPr>
          <p:cNvGrpSpPr/>
          <p:nvPr/>
        </p:nvGrpSpPr>
        <p:grpSpPr>
          <a:xfrm>
            <a:off x="7785190" y="962447"/>
            <a:ext cx="2579552" cy="2803569"/>
            <a:chOff x="8355533" y="1151453"/>
            <a:chExt cx="2579552" cy="2803569"/>
          </a:xfrm>
        </p:grpSpPr>
        <p:sp>
          <p:nvSpPr>
            <p:cNvPr id="3" name="文本框 2">
              <a:extLst>
                <a:ext uri="{FF2B5EF4-FFF2-40B4-BE49-F238E27FC236}">
                  <a16:creationId xmlns:a16="http://schemas.microsoft.com/office/drawing/2014/main" id="{B4D72598-FA0E-43EF-873B-F8D8472B0239}"/>
                </a:ext>
              </a:extLst>
            </p:cNvPr>
            <p:cNvSpPr txBox="1"/>
            <p:nvPr/>
          </p:nvSpPr>
          <p:spPr>
            <a:xfrm>
              <a:off x="8355533" y="1151453"/>
              <a:ext cx="2579552" cy="2646878"/>
            </a:xfrm>
            <a:prstGeom prst="rect">
              <a:avLst/>
            </a:prstGeom>
            <a:noFill/>
          </p:spPr>
          <p:txBody>
            <a:bodyPr wrap="none" rtlCol="0">
              <a:spAutoFit/>
            </a:bodyPr>
            <a:lstStyle/>
            <a:p>
              <a:r>
                <a:rPr lang="en-US" altLang="zh-CN" sz="16600" b="1" spc="100" dirty="0">
                  <a:gradFill flip="none" rotWithShape="1">
                    <a:gsLst>
                      <a:gs pos="100000">
                        <a:schemeClr val="accent4"/>
                      </a:gs>
                      <a:gs pos="0">
                        <a:schemeClr val="accent1"/>
                      </a:gs>
                    </a:gsLst>
                    <a:lin ang="2700000" scaled="1"/>
                    <a:tileRect/>
                  </a:gradFill>
                  <a:ea typeface="+mj-ea"/>
                  <a:sym typeface="+mn-lt"/>
                </a:rPr>
                <a:t>04</a:t>
              </a:r>
              <a:endParaRPr lang="zh-CN" altLang="en-US" sz="16600" b="1" spc="100" dirty="0">
                <a:gradFill flip="none" rotWithShape="1">
                  <a:gsLst>
                    <a:gs pos="100000">
                      <a:schemeClr val="accent4"/>
                    </a:gs>
                    <a:gs pos="0">
                      <a:schemeClr val="accent1"/>
                    </a:gs>
                  </a:gsLst>
                  <a:lin ang="2700000" scaled="1"/>
                  <a:tileRect/>
                </a:gradFill>
                <a:ea typeface="+mj-ea"/>
                <a:sym typeface="+mn-lt"/>
              </a:endParaRPr>
            </a:p>
          </p:txBody>
        </p:sp>
        <p:sp>
          <p:nvSpPr>
            <p:cNvPr id="13" name="文本框 12">
              <a:extLst>
                <a:ext uri="{FF2B5EF4-FFF2-40B4-BE49-F238E27FC236}">
                  <a16:creationId xmlns:a16="http://schemas.microsoft.com/office/drawing/2014/main" id="{C99140DD-4097-48C5-ACBF-282041AAD019}"/>
                </a:ext>
              </a:extLst>
            </p:cNvPr>
            <p:cNvSpPr txBox="1"/>
            <p:nvPr/>
          </p:nvSpPr>
          <p:spPr>
            <a:xfrm>
              <a:off x="8507375" y="3493357"/>
              <a:ext cx="2275869" cy="461665"/>
            </a:xfrm>
            <a:prstGeom prst="rect">
              <a:avLst/>
            </a:prstGeom>
            <a:noFill/>
          </p:spPr>
          <p:txBody>
            <a:bodyPr wrap="square" rtlCol="0">
              <a:spAutoFit/>
            </a:bodyPr>
            <a:lstStyle/>
            <a:p>
              <a:pPr algn="dist"/>
              <a:r>
                <a:rPr lang="en-US" altLang="zh-CN" sz="2400" spc="100" dirty="0">
                  <a:gradFill flip="none" rotWithShape="1">
                    <a:gsLst>
                      <a:gs pos="100000">
                        <a:schemeClr val="accent4"/>
                      </a:gs>
                      <a:gs pos="0">
                        <a:schemeClr val="accent1"/>
                      </a:gs>
                    </a:gsLst>
                    <a:lin ang="2700000" scaled="1"/>
                    <a:tileRect/>
                  </a:gradFill>
                  <a:ea typeface="+mj-ea"/>
                  <a:sym typeface="+mn-lt"/>
                </a:rPr>
                <a:t>PART FOUR</a:t>
              </a:r>
              <a:endParaRPr lang="zh-CN" altLang="en-US" sz="2400" spc="100" dirty="0">
                <a:gradFill flip="none" rotWithShape="1">
                  <a:gsLst>
                    <a:gs pos="100000">
                      <a:schemeClr val="accent4"/>
                    </a:gs>
                    <a:gs pos="0">
                      <a:schemeClr val="accent1"/>
                    </a:gs>
                  </a:gsLst>
                  <a:lin ang="2700000" scaled="1"/>
                  <a:tileRect/>
                </a:gradFill>
                <a:ea typeface="+mj-ea"/>
                <a:sym typeface="+mn-lt"/>
              </a:endParaRPr>
            </a:p>
          </p:txBody>
        </p:sp>
      </p:grpSp>
      <p:pic>
        <p:nvPicPr>
          <p:cNvPr id="14" name="图片 13">
            <a:extLst>
              <a:ext uri="{FF2B5EF4-FFF2-40B4-BE49-F238E27FC236}">
                <a16:creationId xmlns:a16="http://schemas.microsoft.com/office/drawing/2014/main" id="{54A1E037-CADF-4B7E-BF87-5BB0674A24D2}"/>
              </a:ext>
            </a:extLst>
          </p:cNvPr>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1284" y="336204"/>
            <a:ext cx="2091687" cy="507076"/>
          </a:xfrm>
          <a:prstGeom prst="rect">
            <a:avLst/>
          </a:prstGeom>
        </p:spPr>
      </p:pic>
    </p:spTree>
    <p:extLst>
      <p:ext uri="{BB962C8B-B14F-4D97-AF65-F5344CB8AC3E}">
        <p14:creationId xmlns:p14="http://schemas.microsoft.com/office/powerpoint/2010/main" val="899122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应用展示</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pic>
        <p:nvPicPr>
          <p:cNvPr id="3" name="图片 2">
            <a:extLst>
              <a:ext uri="{FF2B5EF4-FFF2-40B4-BE49-F238E27FC236}">
                <a16:creationId xmlns:a16="http://schemas.microsoft.com/office/drawing/2014/main" id="{43264BA9-1BE9-411C-9770-97713D9627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826" y="1403314"/>
            <a:ext cx="2697350" cy="5054599"/>
          </a:xfrm>
          <a:prstGeom prst="rect">
            <a:avLst/>
          </a:prstGeom>
        </p:spPr>
      </p:pic>
      <p:pic>
        <p:nvPicPr>
          <p:cNvPr id="6" name="图片 5">
            <a:extLst>
              <a:ext uri="{FF2B5EF4-FFF2-40B4-BE49-F238E27FC236}">
                <a16:creationId xmlns:a16="http://schemas.microsoft.com/office/drawing/2014/main" id="{487BA685-8361-4364-AD31-11E292910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6823" y="1403314"/>
            <a:ext cx="2697350" cy="5054599"/>
          </a:xfrm>
          <a:prstGeom prst="rect">
            <a:avLst/>
          </a:prstGeom>
        </p:spPr>
      </p:pic>
      <p:pic>
        <p:nvPicPr>
          <p:cNvPr id="8" name="图片 7">
            <a:extLst>
              <a:ext uri="{FF2B5EF4-FFF2-40B4-BE49-F238E27FC236}">
                <a16:creationId xmlns:a16="http://schemas.microsoft.com/office/drawing/2014/main" id="{433BB9C8-CF56-486D-8BEA-91A8927F0A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5821" y="1403314"/>
            <a:ext cx="2697350" cy="5054599"/>
          </a:xfrm>
          <a:prstGeom prst="rect">
            <a:avLst/>
          </a:prstGeom>
        </p:spPr>
      </p:pic>
      <p:pic>
        <p:nvPicPr>
          <p:cNvPr id="10" name="图片 9">
            <a:extLst>
              <a:ext uri="{FF2B5EF4-FFF2-40B4-BE49-F238E27FC236}">
                <a16:creationId xmlns:a16="http://schemas.microsoft.com/office/drawing/2014/main" id="{5E72A906-1A6F-4BF9-AB11-55E6773022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29" y="1403314"/>
            <a:ext cx="2697350" cy="5054599"/>
          </a:xfrm>
          <a:prstGeom prst="rect">
            <a:avLst/>
          </a:prstGeom>
        </p:spPr>
      </p:pic>
    </p:spTree>
    <p:extLst>
      <p:ext uri="{BB962C8B-B14F-4D97-AF65-F5344CB8AC3E}">
        <p14:creationId xmlns:p14="http://schemas.microsoft.com/office/powerpoint/2010/main" val="1678502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设计优势评估</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67" name="矩形: 圆角 66">
            <a:extLst>
              <a:ext uri="{FF2B5EF4-FFF2-40B4-BE49-F238E27FC236}">
                <a16:creationId xmlns:a16="http://schemas.microsoft.com/office/drawing/2014/main" id="{73F0461A-D519-425D-9D2A-C6A012DB73B0}"/>
              </a:ext>
            </a:extLst>
          </p:cNvPr>
          <p:cNvSpPr/>
          <p:nvPr/>
        </p:nvSpPr>
        <p:spPr>
          <a:xfrm>
            <a:off x="6280734" y="1263996"/>
            <a:ext cx="5362437" cy="5390338"/>
          </a:xfrm>
          <a:prstGeom prst="roundRect">
            <a:avLst>
              <a:gd name="adj" fmla="val 10507"/>
            </a:avLst>
          </a:prstGeom>
          <a:solidFill>
            <a:schemeClr val="accent4">
              <a:lumMod val="40000"/>
              <a:lumOff val="60000"/>
              <a:alpha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800">
              <a:solidFill>
                <a:schemeClr val="tx1">
                  <a:lumMod val="50000"/>
                  <a:lumOff val="50000"/>
                </a:schemeClr>
              </a:solidFill>
            </a:endParaRPr>
          </a:p>
        </p:txBody>
      </p:sp>
      <p:sp>
        <p:nvSpPr>
          <p:cNvPr id="66" name="矩形: 圆角 65">
            <a:extLst>
              <a:ext uri="{FF2B5EF4-FFF2-40B4-BE49-F238E27FC236}">
                <a16:creationId xmlns:a16="http://schemas.microsoft.com/office/drawing/2014/main" id="{DFDAF388-A21F-466B-BA79-213FB4A3EE48}"/>
              </a:ext>
            </a:extLst>
          </p:cNvPr>
          <p:cNvSpPr/>
          <p:nvPr/>
        </p:nvSpPr>
        <p:spPr>
          <a:xfrm>
            <a:off x="534606" y="1263996"/>
            <a:ext cx="5362437" cy="5390338"/>
          </a:xfrm>
          <a:prstGeom prst="roundRect">
            <a:avLst>
              <a:gd name="adj" fmla="val 10507"/>
            </a:avLst>
          </a:prstGeom>
          <a:solidFill>
            <a:schemeClr val="accent4">
              <a:lumMod val="40000"/>
              <a:lumOff val="60000"/>
              <a:alpha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800">
              <a:solidFill>
                <a:schemeClr val="tx1">
                  <a:lumMod val="50000"/>
                  <a:lumOff val="50000"/>
                </a:schemeClr>
              </a:solidFill>
            </a:endParaRPr>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grpSp>
        <p:nvGrpSpPr>
          <p:cNvPr id="68" name="组合 67">
            <a:extLst>
              <a:ext uri="{FF2B5EF4-FFF2-40B4-BE49-F238E27FC236}">
                <a16:creationId xmlns:a16="http://schemas.microsoft.com/office/drawing/2014/main" id="{9133FBC5-557E-479F-AC69-14A72ECF50C3}"/>
              </a:ext>
            </a:extLst>
          </p:cNvPr>
          <p:cNvGrpSpPr/>
          <p:nvPr/>
        </p:nvGrpSpPr>
        <p:grpSpPr>
          <a:xfrm>
            <a:off x="829416" y="2197664"/>
            <a:ext cx="2237788" cy="4197418"/>
            <a:chOff x="843313" y="1973160"/>
            <a:chExt cx="2237788" cy="4197418"/>
          </a:xfrm>
        </p:grpSpPr>
        <p:sp>
          <p:nvSpPr>
            <p:cNvPr id="6" name="任意多边形: 形状 5">
              <a:extLst>
                <a:ext uri="{FF2B5EF4-FFF2-40B4-BE49-F238E27FC236}">
                  <a16:creationId xmlns:a16="http://schemas.microsoft.com/office/drawing/2014/main" id="{78F12518-350E-4723-BF7F-FB48307780BB}"/>
                </a:ext>
              </a:extLst>
            </p:cNvPr>
            <p:cNvSpPr/>
            <p:nvPr/>
          </p:nvSpPr>
          <p:spPr>
            <a:xfrm flipH="1" flipV="1">
              <a:off x="843313" y="1973160"/>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7" name="文本框 6">
              <a:extLst>
                <a:ext uri="{FF2B5EF4-FFF2-40B4-BE49-F238E27FC236}">
                  <a16:creationId xmlns:a16="http://schemas.microsoft.com/office/drawing/2014/main" id="{02526A9D-A156-42BC-9A52-98FC66A4E1AE}"/>
                </a:ext>
              </a:extLst>
            </p:cNvPr>
            <p:cNvSpPr txBox="1"/>
            <p:nvPr/>
          </p:nvSpPr>
          <p:spPr>
            <a:xfrm>
              <a:off x="1309455" y="2099197"/>
              <a:ext cx="143885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多功能集成</a:t>
              </a:r>
            </a:p>
          </p:txBody>
        </p:sp>
        <p:sp>
          <p:nvSpPr>
            <p:cNvPr id="8" name="任意多边形: 形状 7">
              <a:extLst>
                <a:ext uri="{FF2B5EF4-FFF2-40B4-BE49-F238E27FC236}">
                  <a16:creationId xmlns:a16="http://schemas.microsoft.com/office/drawing/2014/main" id="{EDBB1832-B4B7-411C-8DA6-38C73B508A88}"/>
                </a:ext>
              </a:extLst>
            </p:cNvPr>
            <p:cNvSpPr/>
            <p:nvPr/>
          </p:nvSpPr>
          <p:spPr>
            <a:xfrm flipH="1" flipV="1">
              <a:off x="843313" y="3142204"/>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9" name="文本框 8">
              <a:extLst>
                <a:ext uri="{FF2B5EF4-FFF2-40B4-BE49-F238E27FC236}">
                  <a16:creationId xmlns:a16="http://schemas.microsoft.com/office/drawing/2014/main" id="{4ED15958-0E17-4031-80DB-FA4C2E9B7C96}"/>
                </a:ext>
              </a:extLst>
            </p:cNvPr>
            <p:cNvSpPr txBox="1"/>
            <p:nvPr/>
          </p:nvSpPr>
          <p:spPr>
            <a:xfrm>
              <a:off x="1040151" y="3268241"/>
              <a:ext cx="197746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直观的用户界面</a:t>
              </a:r>
            </a:p>
          </p:txBody>
        </p:sp>
        <p:sp>
          <p:nvSpPr>
            <p:cNvPr id="10" name="任意多边形: 形状 9">
              <a:extLst>
                <a:ext uri="{FF2B5EF4-FFF2-40B4-BE49-F238E27FC236}">
                  <a16:creationId xmlns:a16="http://schemas.microsoft.com/office/drawing/2014/main" id="{2062A3E0-D2D1-400C-88E4-6E599F8A87EB}"/>
                </a:ext>
              </a:extLst>
            </p:cNvPr>
            <p:cNvSpPr/>
            <p:nvPr/>
          </p:nvSpPr>
          <p:spPr>
            <a:xfrm flipH="1" flipV="1">
              <a:off x="843313" y="4311248"/>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1" name="文本框 10">
              <a:extLst>
                <a:ext uri="{FF2B5EF4-FFF2-40B4-BE49-F238E27FC236}">
                  <a16:creationId xmlns:a16="http://schemas.microsoft.com/office/drawing/2014/main" id="{593531FE-16E1-41E8-8054-24CAA05B0A67}"/>
                </a:ext>
              </a:extLst>
            </p:cNvPr>
            <p:cNvSpPr txBox="1"/>
            <p:nvPr/>
          </p:nvSpPr>
          <p:spPr>
            <a:xfrm>
              <a:off x="1309454" y="4437285"/>
              <a:ext cx="143885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响应式设计</a:t>
              </a:r>
            </a:p>
          </p:txBody>
        </p:sp>
        <p:sp>
          <p:nvSpPr>
            <p:cNvPr id="12" name="任意多边形: 形状 11">
              <a:extLst>
                <a:ext uri="{FF2B5EF4-FFF2-40B4-BE49-F238E27FC236}">
                  <a16:creationId xmlns:a16="http://schemas.microsoft.com/office/drawing/2014/main" id="{8ADA5FEE-3BDD-41AA-BAF6-7C580CF1AC44}"/>
                </a:ext>
              </a:extLst>
            </p:cNvPr>
            <p:cNvSpPr/>
            <p:nvPr/>
          </p:nvSpPr>
          <p:spPr>
            <a:xfrm flipH="1" flipV="1">
              <a:off x="843313" y="5480291"/>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3" name="文本框 12">
              <a:extLst>
                <a:ext uri="{FF2B5EF4-FFF2-40B4-BE49-F238E27FC236}">
                  <a16:creationId xmlns:a16="http://schemas.microsoft.com/office/drawing/2014/main" id="{6E85A248-DC01-4D95-B992-89DDD61E5C07}"/>
                </a:ext>
              </a:extLst>
            </p:cNvPr>
            <p:cNvSpPr txBox="1"/>
            <p:nvPr/>
          </p:nvSpPr>
          <p:spPr>
            <a:xfrm>
              <a:off x="1174803" y="5606328"/>
              <a:ext cx="1708160"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实时信息更新</a:t>
              </a:r>
            </a:p>
          </p:txBody>
        </p:sp>
      </p:grpSp>
      <p:grpSp>
        <p:nvGrpSpPr>
          <p:cNvPr id="69" name="组合 68">
            <a:extLst>
              <a:ext uri="{FF2B5EF4-FFF2-40B4-BE49-F238E27FC236}">
                <a16:creationId xmlns:a16="http://schemas.microsoft.com/office/drawing/2014/main" id="{0E7067D0-0668-41B7-AD05-8555C96E2F25}"/>
              </a:ext>
            </a:extLst>
          </p:cNvPr>
          <p:cNvGrpSpPr/>
          <p:nvPr/>
        </p:nvGrpSpPr>
        <p:grpSpPr>
          <a:xfrm>
            <a:off x="3370178" y="2197664"/>
            <a:ext cx="2237788" cy="4197418"/>
            <a:chOff x="3486361" y="1973160"/>
            <a:chExt cx="2237788" cy="4197418"/>
          </a:xfrm>
        </p:grpSpPr>
        <p:sp>
          <p:nvSpPr>
            <p:cNvPr id="27" name="任意多边形: 形状 26">
              <a:extLst>
                <a:ext uri="{FF2B5EF4-FFF2-40B4-BE49-F238E27FC236}">
                  <a16:creationId xmlns:a16="http://schemas.microsoft.com/office/drawing/2014/main" id="{47E0EEAC-CD4B-4836-905A-7B6BBC250C16}"/>
                </a:ext>
              </a:extLst>
            </p:cNvPr>
            <p:cNvSpPr/>
            <p:nvPr/>
          </p:nvSpPr>
          <p:spPr>
            <a:xfrm flipH="1" flipV="1">
              <a:off x="3486361" y="1973160"/>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 name="文本框 28">
              <a:extLst>
                <a:ext uri="{FF2B5EF4-FFF2-40B4-BE49-F238E27FC236}">
                  <a16:creationId xmlns:a16="http://schemas.microsoft.com/office/drawing/2014/main" id="{090E2662-ABF4-47E1-8B7A-8F9E06FA9506}"/>
                </a:ext>
              </a:extLst>
            </p:cNvPr>
            <p:cNvSpPr txBox="1"/>
            <p:nvPr/>
          </p:nvSpPr>
          <p:spPr>
            <a:xfrm>
              <a:off x="3952503" y="2099197"/>
              <a:ext cx="143885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个性化服务</a:t>
              </a:r>
            </a:p>
          </p:txBody>
        </p:sp>
        <p:sp>
          <p:nvSpPr>
            <p:cNvPr id="31" name="任意多边形: 形状 30">
              <a:extLst>
                <a:ext uri="{FF2B5EF4-FFF2-40B4-BE49-F238E27FC236}">
                  <a16:creationId xmlns:a16="http://schemas.microsoft.com/office/drawing/2014/main" id="{CC48BF29-862F-40F4-A576-DFB87FF59E13}"/>
                </a:ext>
              </a:extLst>
            </p:cNvPr>
            <p:cNvSpPr/>
            <p:nvPr/>
          </p:nvSpPr>
          <p:spPr>
            <a:xfrm flipH="1" flipV="1">
              <a:off x="3486361" y="3142204"/>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4" name="文本框 33">
              <a:extLst>
                <a:ext uri="{FF2B5EF4-FFF2-40B4-BE49-F238E27FC236}">
                  <a16:creationId xmlns:a16="http://schemas.microsoft.com/office/drawing/2014/main" id="{3E48D50A-F855-4A79-A1CA-899D711E8352}"/>
                </a:ext>
              </a:extLst>
            </p:cNvPr>
            <p:cNvSpPr txBox="1"/>
            <p:nvPr/>
          </p:nvSpPr>
          <p:spPr>
            <a:xfrm>
              <a:off x="4087156" y="3268241"/>
              <a:ext cx="1169551"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操作反馈</a:t>
              </a:r>
            </a:p>
          </p:txBody>
        </p:sp>
        <p:sp>
          <p:nvSpPr>
            <p:cNvPr id="36" name="任意多边形: 形状 35">
              <a:extLst>
                <a:ext uri="{FF2B5EF4-FFF2-40B4-BE49-F238E27FC236}">
                  <a16:creationId xmlns:a16="http://schemas.microsoft.com/office/drawing/2014/main" id="{38D81238-CB5A-42B1-9A4D-F990BF2169A4}"/>
                </a:ext>
              </a:extLst>
            </p:cNvPr>
            <p:cNvSpPr/>
            <p:nvPr/>
          </p:nvSpPr>
          <p:spPr>
            <a:xfrm flipH="1" flipV="1">
              <a:off x="3486361" y="4311248"/>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7" name="文本框 36">
              <a:extLst>
                <a:ext uri="{FF2B5EF4-FFF2-40B4-BE49-F238E27FC236}">
                  <a16:creationId xmlns:a16="http://schemas.microsoft.com/office/drawing/2014/main" id="{2226B798-AA5B-4739-80E2-E4A58345C76C}"/>
                </a:ext>
              </a:extLst>
            </p:cNvPr>
            <p:cNvSpPr txBox="1"/>
            <p:nvPr/>
          </p:nvSpPr>
          <p:spPr>
            <a:xfrm>
              <a:off x="3683198" y="4437285"/>
              <a:ext cx="1977464"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美观的视觉设计</a:t>
              </a:r>
            </a:p>
          </p:txBody>
        </p:sp>
        <p:sp>
          <p:nvSpPr>
            <p:cNvPr id="39" name="任意多边形: 形状 38">
              <a:extLst>
                <a:ext uri="{FF2B5EF4-FFF2-40B4-BE49-F238E27FC236}">
                  <a16:creationId xmlns:a16="http://schemas.microsoft.com/office/drawing/2014/main" id="{CCE66942-B4FB-4B8B-90E6-F09BB878589C}"/>
                </a:ext>
              </a:extLst>
            </p:cNvPr>
            <p:cNvSpPr/>
            <p:nvPr/>
          </p:nvSpPr>
          <p:spPr>
            <a:xfrm flipH="1" flipV="1">
              <a:off x="3486361" y="5480291"/>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0" name="文本框 39">
              <a:extLst>
                <a:ext uri="{FF2B5EF4-FFF2-40B4-BE49-F238E27FC236}">
                  <a16:creationId xmlns:a16="http://schemas.microsoft.com/office/drawing/2014/main" id="{41C53B0B-BD46-416F-B451-4C64B6AF1C12}"/>
                </a:ext>
              </a:extLst>
            </p:cNvPr>
            <p:cNvSpPr txBox="1"/>
            <p:nvPr/>
          </p:nvSpPr>
          <p:spPr>
            <a:xfrm>
              <a:off x="3817851" y="5606328"/>
              <a:ext cx="1708160"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安全性和隐私</a:t>
              </a:r>
            </a:p>
          </p:txBody>
        </p:sp>
      </p:grpSp>
      <p:grpSp>
        <p:nvGrpSpPr>
          <p:cNvPr id="70" name="组合 69">
            <a:extLst>
              <a:ext uri="{FF2B5EF4-FFF2-40B4-BE49-F238E27FC236}">
                <a16:creationId xmlns:a16="http://schemas.microsoft.com/office/drawing/2014/main" id="{E2E2A6A7-6FCB-4D1C-86DE-0DC7709AF8AC}"/>
              </a:ext>
            </a:extLst>
          </p:cNvPr>
          <p:cNvGrpSpPr/>
          <p:nvPr/>
        </p:nvGrpSpPr>
        <p:grpSpPr>
          <a:xfrm>
            <a:off x="6552872" y="2197664"/>
            <a:ext cx="2237788" cy="4197418"/>
            <a:chOff x="6445872" y="1973160"/>
            <a:chExt cx="2237788" cy="4197418"/>
          </a:xfrm>
        </p:grpSpPr>
        <p:sp>
          <p:nvSpPr>
            <p:cNvPr id="42" name="任意多边形: 形状 41">
              <a:extLst>
                <a:ext uri="{FF2B5EF4-FFF2-40B4-BE49-F238E27FC236}">
                  <a16:creationId xmlns:a16="http://schemas.microsoft.com/office/drawing/2014/main" id="{2E24A32A-5AC7-40C3-86F7-FACB160B15B6}"/>
                </a:ext>
              </a:extLst>
            </p:cNvPr>
            <p:cNvSpPr/>
            <p:nvPr/>
          </p:nvSpPr>
          <p:spPr>
            <a:xfrm flipH="1" flipV="1">
              <a:off x="6445872" y="1973160"/>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3" name="文本框 42">
              <a:extLst>
                <a:ext uri="{FF2B5EF4-FFF2-40B4-BE49-F238E27FC236}">
                  <a16:creationId xmlns:a16="http://schemas.microsoft.com/office/drawing/2014/main" id="{90D3BD0B-FB6C-4E05-BB82-DB9017208393}"/>
                </a:ext>
              </a:extLst>
            </p:cNvPr>
            <p:cNvSpPr txBox="1"/>
            <p:nvPr/>
          </p:nvSpPr>
          <p:spPr>
            <a:xfrm>
              <a:off x="6642709" y="2099197"/>
              <a:ext cx="1977464"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直观的界面设计</a:t>
              </a:r>
            </a:p>
          </p:txBody>
        </p:sp>
        <p:sp>
          <p:nvSpPr>
            <p:cNvPr id="45" name="任意多边形: 形状 44">
              <a:extLst>
                <a:ext uri="{FF2B5EF4-FFF2-40B4-BE49-F238E27FC236}">
                  <a16:creationId xmlns:a16="http://schemas.microsoft.com/office/drawing/2014/main" id="{2191A5A4-9270-4DA9-94BB-26DCADC72AC6}"/>
                </a:ext>
              </a:extLst>
            </p:cNvPr>
            <p:cNvSpPr/>
            <p:nvPr/>
          </p:nvSpPr>
          <p:spPr>
            <a:xfrm flipH="1" flipV="1">
              <a:off x="6445872" y="3142204"/>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6" name="文本框 45">
              <a:extLst>
                <a:ext uri="{FF2B5EF4-FFF2-40B4-BE49-F238E27FC236}">
                  <a16:creationId xmlns:a16="http://schemas.microsoft.com/office/drawing/2014/main" id="{08C84406-C2BB-45E0-8B47-7E08E3E68303}"/>
                </a:ext>
              </a:extLst>
            </p:cNvPr>
            <p:cNvSpPr txBox="1"/>
            <p:nvPr/>
          </p:nvSpPr>
          <p:spPr>
            <a:xfrm>
              <a:off x="6642710" y="3268241"/>
              <a:ext cx="197746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直观的导航系统</a:t>
              </a:r>
            </a:p>
          </p:txBody>
        </p:sp>
        <p:sp>
          <p:nvSpPr>
            <p:cNvPr id="48" name="任意多边形: 形状 47">
              <a:extLst>
                <a:ext uri="{FF2B5EF4-FFF2-40B4-BE49-F238E27FC236}">
                  <a16:creationId xmlns:a16="http://schemas.microsoft.com/office/drawing/2014/main" id="{D6005DC6-4B8B-4A2C-91F9-9A1467C4E6C1}"/>
                </a:ext>
              </a:extLst>
            </p:cNvPr>
            <p:cNvSpPr/>
            <p:nvPr/>
          </p:nvSpPr>
          <p:spPr>
            <a:xfrm flipH="1" flipV="1">
              <a:off x="6445872" y="4311248"/>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9" name="文本框 48">
              <a:extLst>
                <a:ext uri="{FF2B5EF4-FFF2-40B4-BE49-F238E27FC236}">
                  <a16:creationId xmlns:a16="http://schemas.microsoft.com/office/drawing/2014/main" id="{212C9C0A-AE69-4A2A-A49F-AFD3F8B88A89}"/>
                </a:ext>
              </a:extLst>
            </p:cNvPr>
            <p:cNvSpPr txBox="1"/>
            <p:nvPr/>
          </p:nvSpPr>
          <p:spPr>
            <a:xfrm>
              <a:off x="7181317" y="4437285"/>
              <a:ext cx="900246"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一致性</a:t>
              </a:r>
            </a:p>
          </p:txBody>
        </p:sp>
        <p:sp>
          <p:nvSpPr>
            <p:cNvPr id="51" name="任意多边形: 形状 50">
              <a:extLst>
                <a:ext uri="{FF2B5EF4-FFF2-40B4-BE49-F238E27FC236}">
                  <a16:creationId xmlns:a16="http://schemas.microsoft.com/office/drawing/2014/main" id="{82C553D9-1658-46BF-A185-53578DE182E7}"/>
                </a:ext>
              </a:extLst>
            </p:cNvPr>
            <p:cNvSpPr/>
            <p:nvPr/>
          </p:nvSpPr>
          <p:spPr>
            <a:xfrm flipH="1" flipV="1">
              <a:off x="6445872" y="5480291"/>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52" name="文本框 51">
              <a:extLst>
                <a:ext uri="{FF2B5EF4-FFF2-40B4-BE49-F238E27FC236}">
                  <a16:creationId xmlns:a16="http://schemas.microsoft.com/office/drawing/2014/main" id="{63598818-A215-43D3-B2C4-6DC1908D3D0C}"/>
                </a:ext>
              </a:extLst>
            </p:cNvPr>
            <p:cNvSpPr txBox="1"/>
            <p:nvPr/>
          </p:nvSpPr>
          <p:spPr>
            <a:xfrm>
              <a:off x="6912014" y="5606328"/>
              <a:ext cx="143885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响应式交互</a:t>
              </a:r>
            </a:p>
          </p:txBody>
        </p:sp>
      </p:grpSp>
      <p:grpSp>
        <p:nvGrpSpPr>
          <p:cNvPr id="71" name="组合 70">
            <a:extLst>
              <a:ext uri="{FF2B5EF4-FFF2-40B4-BE49-F238E27FC236}">
                <a16:creationId xmlns:a16="http://schemas.microsoft.com/office/drawing/2014/main" id="{63711BAB-CA9A-4DD4-81AF-CADC1A3BDDDE}"/>
              </a:ext>
            </a:extLst>
          </p:cNvPr>
          <p:cNvGrpSpPr/>
          <p:nvPr/>
        </p:nvGrpSpPr>
        <p:grpSpPr>
          <a:xfrm>
            <a:off x="9091056" y="2197664"/>
            <a:ext cx="2237788" cy="4197418"/>
            <a:chOff x="9405383" y="1973160"/>
            <a:chExt cx="2237788" cy="4197418"/>
          </a:xfrm>
        </p:grpSpPr>
        <p:sp>
          <p:nvSpPr>
            <p:cNvPr id="54" name="任意多边形: 形状 53">
              <a:extLst>
                <a:ext uri="{FF2B5EF4-FFF2-40B4-BE49-F238E27FC236}">
                  <a16:creationId xmlns:a16="http://schemas.microsoft.com/office/drawing/2014/main" id="{0C925021-EFC5-42FF-936A-99051C34A25A}"/>
                </a:ext>
              </a:extLst>
            </p:cNvPr>
            <p:cNvSpPr/>
            <p:nvPr/>
          </p:nvSpPr>
          <p:spPr>
            <a:xfrm flipH="1" flipV="1">
              <a:off x="9405383" y="1973160"/>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55" name="文本框 54">
              <a:extLst>
                <a:ext uri="{FF2B5EF4-FFF2-40B4-BE49-F238E27FC236}">
                  <a16:creationId xmlns:a16="http://schemas.microsoft.com/office/drawing/2014/main" id="{102BF66B-3D4C-48B7-B57A-6DFF72240DE0}"/>
                </a:ext>
              </a:extLst>
            </p:cNvPr>
            <p:cNvSpPr txBox="1"/>
            <p:nvPr/>
          </p:nvSpPr>
          <p:spPr>
            <a:xfrm>
              <a:off x="9602221" y="2099197"/>
              <a:ext cx="1977464"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易于访问的功能</a:t>
              </a:r>
            </a:p>
          </p:txBody>
        </p:sp>
        <p:sp>
          <p:nvSpPr>
            <p:cNvPr id="57" name="任意多边形: 形状 56">
              <a:extLst>
                <a:ext uri="{FF2B5EF4-FFF2-40B4-BE49-F238E27FC236}">
                  <a16:creationId xmlns:a16="http://schemas.microsoft.com/office/drawing/2014/main" id="{B7DFF6E5-F856-4855-A80F-DE0FE811A09F}"/>
                </a:ext>
              </a:extLst>
            </p:cNvPr>
            <p:cNvSpPr/>
            <p:nvPr/>
          </p:nvSpPr>
          <p:spPr>
            <a:xfrm flipH="1" flipV="1">
              <a:off x="9405383" y="3142204"/>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58" name="文本框 57">
              <a:extLst>
                <a:ext uri="{FF2B5EF4-FFF2-40B4-BE49-F238E27FC236}">
                  <a16:creationId xmlns:a16="http://schemas.microsoft.com/office/drawing/2014/main" id="{D972B7FA-C479-4BCE-B2B6-0E4E92B1C758}"/>
                </a:ext>
              </a:extLst>
            </p:cNvPr>
            <p:cNvSpPr txBox="1"/>
            <p:nvPr/>
          </p:nvSpPr>
          <p:spPr>
            <a:xfrm>
              <a:off x="9602221" y="3268241"/>
              <a:ext cx="197746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错误处理和指导</a:t>
              </a:r>
            </a:p>
          </p:txBody>
        </p:sp>
        <p:sp>
          <p:nvSpPr>
            <p:cNvPr id="60" name="任意多边形: 形状 59">
              <a:extLst>
                <a:ext uri="{FF2B5EF4-FFF2-40B4-BE49-F238E27FC236}">
                  <a16:creationId xmlns:a16="http://schemas.microsoft.com/office/drawing/2014/main" id="{A95960A1-6054-44DB-B70B-844F94EB71F5}"/>
                </a:ext>
              </a:extLst>
            </p:cNvPr>
            <p:cNvSpPr/>
            <p:nvPr/>
          </p:nvSpPr>
          <p:spPr>
            <a:xfrm flipH="1" flipV="1">
              <a:off x="9405383" y="4311248"/>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61" name="文本框 60">
              <a:extLst>
                <a:ext uri="{FF2B5EF4-FFF2-40B4-BE49-F238E27FC236}">
                  <a16:creationId xmlns:a16="http://schemas.microsoft.com/office/drawing/2014/main" id="{C78FFF31-1320-4C9D-968A-53C1E36FFE25}"/>
                </a:ext>
              </a:extLst>
            </p:cNvPr>
            <p:cNvSpPr txBox="1"/>
            <p:nvPr/>
          </p:nvSpPr>
          <p:spPr>
            <a:xfrm>
              <a:off x="10006176" y="4437285"/>
              <a:ext cx="1169551"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适应性强</a:t>
              </a:r>
            </a:p>
          </p:txBody>
        </p:sp>
        <p:sp>
          <p:nvSpPr>
            <p:cNvPr id="63" name="任意多边形: 形状 62">
              <a:extLst>
                <a:ext uri="{FF2B5EF4-FFF2-40B4-BE49-F238E27FC236}">
                  <a16:creationId xmlns:a16="http://schemas.microsoft.com/office/drawing/2014/main" id="{5EF52DCA-1414-4615-BA2F-0D80F4B52930}"/>
                </a:ext>
              </a:extLst>
            </p:cNvPr>
            <p:cNvSpPr/>
            <p:nvPr/>
          </p:nvSpPr>
          <p:spPr>
            <a:xfrm flipH="1" flipV="1">
              <a:off x="9405383" y="5480291"/>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64" name="文本框 63">
              <a:extLst>
                <a:ext uri="{FF2B5EF4-FFF2-40B4-BE49-F238E27FC236}">
                  <a16:creationId xmlns:a16="http://schemas.microsoft.com/office/drawing/2014/main" id="{353072BD-9B3B-431A-897A-0FBAD0B68DD3}"/>
                </a:ext>
              </a:extLst>
            </p:cNvPr>
            <p:cNvSpPr txBox="1"/>
            <p:nvPr/>
          </p:nvSpPr>
          <p:spPr>
            <a:xfrm>
              <a:off x="9871524" y="5606328"/>
              <a:ext cx="143885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多语言支持</a:t>
              </a:r>
            </a:p>
          </p:txBody>
        </p:sp>
      </p:grpSp>
      <p:sp>
        <p:nvSpPr>
          <p:cNvPr id="73" name="标题 32">
            <a:extLst>
              <a:ext uri="{FF2B5EF4-FFF2-40B4-BE49-F238E27FC236}">
                <a16:creationId xmlns:a16="http://schemas.microsoft.com/office/drawing/2014/main" id="{9180B9E6-D7C5-4D15-B28D-3ED6ECCB0E5A}"/>
              </a:ext>
            </a:extLst>
          </p:cNvPr>
          <p:cNvSpPr txBox="1">
            <a:spLocks/>
          </p:cNvSpPr>
          <p:nvPr/>
        </p:nvSpPr>
        <p:spPr>
          <a:xfrm>
            <a:off x="548829" y="1541566"/>
            <a:ext cx="5362438" cy="4247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800" kern="1200" spc="100" dirty="0">
                <a:gradFill flip="none" rotWithShape="1">
                  <a:gsLst>
                    <a:gs pos="100000">
                      <a:schemeClr val="accent4"/>
                    </a:gs>
                    <a:gs pos="0">
                      <a:schemeClr val="accent1"/>
                    </a:gs>
                  </a:gsLst>
                  <a:lin ang="0" scaled="1"/>
                  <a:tileRect/>
                </a:gradFill>
                <a:latin typeface="+mj-ea"/>
                <a:ea typeface="+mj-ea"/>
                <a:cs typeface="+mn-cs"/>
              </a:defRPr>
            </a:lvl1pPr>
          </a:lstStyle>
          <a:p>
            <a:pPr algn="ctr"/>
            <a:r>
              <a:rPr lang="zh-CN" altLang="en-US" sz="2400" dirty="0"/>
              <a:t>功能优势评估</a:t>
            </a:r>
          </a:p>
        </p:txBody>
      </p:sp>
      <p:sp>
        <p:nvSpPr>
          <p:cNvPr id="74" name="标题 32">
            <a:extLst>
              <a:ext uri="{FF2B5EF4-FFF2-40B4-BE49-F238E27FC236}">
                <a16:creationId xmlns:a16="http://schemas.microsoft.com/office/drawing/2014/main" id="{B6E80D9B-E0FA-4559-9863-AEB105F14421}"/>
              </a:ext>
            </a:extLst>
          </p:cNvPr>
          <p:cNvSpPr txBox="1">
            <a:spLocks/>
          </p:cNvSpPr>
          <p:nvPr/>
        </p:nvSpPr>
        <p:spPr>
          <a:xfrm>
            <a:off x="6299098" y="1541566"/>
            <a:ext cx="5362438" cy="4247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800" kern="1200" spc="100" dirty="0">
                <a:gradFill flip="none" rotWithShape="1">
                  <a:gsLst>
                    <a:gs pos="100000">
                      <a:schemeClr val="accent4"/>
                    </a:gs>
                    <a:gs pos="0">
                      <a:schemeClr val="accent1"/>
                    </a:gs>
                  </a:gsLst>
                  <a:lin ang="0" scaled="1"/>
                  <a:tileRect/>
                </a:gradFill>
                <a:latin typeface="+mj-ea"/>
                <a:ea typeface="+mj-ea"/>
                <a:cs typeface="+mn-cs"/>
              </a:defRPr>
            </a:lvl1pPr>
          </a:lstStyle>
          <a:p>
            <a:pPr algn="ctr"/>
            <a:r>
              <a:rPr lang="zh-CN" altLang="en-US" sz="2400" dirty="0"/>
              <a:t>用户交互优势评估</a:t>
            </a:r>
          </a:p>
        </p:txBody>
      </p:sp>
    </p:spTree>
    <p:extLst>
      <p:ext uri="{BB962C8B-B14F-4D97-AF65-F5344CB8AC3E}">
        <p14:creationId xmlns:p14="http://schemas.microsoft.com/office/powerpoint/2010/main" val="340322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E5DA415-41B6-46D8-87C1-23410950DAE3}"/>
              </a:ext>
            </a:extLst>
          </p:cNvPr>
          <p:cNvGrpSpPr/>
          <p:nvPr/>
        </p:nvGrpSpPr>
        <p:grpSpPr>
          <a:xfrm>
            <a:off x="578051" y="2471437"/>
            <a:ext cx="2465277" cy="3355117"/>
            <a:chOff x="717751" y="2471437"/>
            <a:chExt cx="2465277" cy="3355117"/>
          </a:xfrm>
        </p:grpSpPr>
        <p:sp>
          <p:nvSpPr>
            <p:cNvPr id="24" name="矩形: 圆顶角 23">
              <a:extLst>
                <a:ext uri="{FF2B5EF4-FFF2-40B4-BE49-F238E27FC236}">
                  <a16:creationId xmlns:a16="http://schemas.microsoft.com/office/drawing/2014/main" id="{91A13D01-5957-474F-AC32-6AC0C7DFB063}"/>
                </a:ext>
              </a:extLst>
            </p:cNvPr>
            <p:cNvSpPr/>
            <p:nvPr/>
          </p:nvSpPr>
          <p:spPr>
            <a:xfrm>
              <a:off x="717751" y="2471437"/>
              <a:ext cx="2465277" cy="3090063"/>
            </a:xfrm>
            <a:prstGeom prst="round2SameRect">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800">
                <a:solidFill>
                  <a:schemeClr val="tx1">
                    <a:lumMod val="50000"/>
                    <a:lumOff val="50000"/>
                  </a:schemeClr>
                </a:solidFill>
              </a:endParaRPr>
            </a:p>
          </p:txBody>
        </p:sp>
        <p:sp>
          <p:nvSpPr>
            <p:cNvPr id="25" name="矩形 24">
              <a:extLst>
                <a:ext uri="{FF2B5EF4-FFF2-40B4-BE49-F238E27FC236}">
                  <a16:creationId xmlns:a16="http://schemas.microsoft.com/office/drawing/2014/main" id="{F3F6A099-651D-41BE-A8B5-266201FE7BFB}"/>
                </a:ext>
              </a:extLst>
            </p:cNvPr>
            <p:cNvSpPr/>
            <p:nvPr/>
          </p:nvSpPr>
          <p:spPr>
            <a:xfrm>
              <a:off x="717751" y="5561501"/>
              <a:ext cx="2465277" cy="265053"/>
            </a:xfrm>
            <a:prstGeom prst="rect">
              <a:avLst/>
            </a:prstGeom>
            <a:solidFill>
              <a:schemeClr val="lt1"/>
            </a:soli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800">
                <a:solidFill>
                  <a:schemeClr val="tx1">
                    <a:lumMod val="50000"/>
                    <a:lumOff val="50000"/>
                  </a:schemeClr>
                </a:solidFill>
              </a:endParaRPr>
            </a:p>
          </p:txBody>
        </p:sp>
        <p:sp>
          <p:nvSpPr>
            <p:cNvPr id="64" name="椭圆 63">
              <a:extLst>
                <a:ext uri="{FF2B5EF4-FFF2-40B4-BE49-F238E27FC236}">
                  <a16:creationId xmlns:a16="http://schemas.microsoft.com/office/drawing/2014/main" id="{602A2889-B26D-4057-9F49-2FF154CBFBCB}"/>
                </a:ext>
              </a:extLst>
            </p:cNvPr>
            <p:cNvSpPr/>
            <p:nvPr/>
          </p:nvSpPr>
          <p:spPr>
            <a:xfrm>
              <a:off x="1503799" y="2980421"/>
              <a:ext cx="897160" cy="897158"/>
            </a:xfrm>
            <a:prstGeom prst="ellipse">
              <a:avLst/>
            </a:prstGeom>
            <a:noFill/>
            <a:ln>
              <a:gradFill>
                <a:gsLst>
                  <a:gs pos="0">
                    <a:schemeClr val="accent1">
                      <a:alpha val="40000"/>
                    </a:schemeClr>
                  </a:gs>
                  <a:gs pos="34000">
                    <a:schemeClr val="accent4">
                      <a:alpha val="28000"/>
                    </a:schemeClr>
                  </a:gs>
                  <a:gs pos="100000">
                    <a:schemeClr val="accent3">
                      <a:alpha val="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1" name="文本框 40">
              <a:extLst>
                <a:ext uri="{FF2B5EF4-FFF2-40B4-BE49-F238E27FC236}">
                  <a16:creationId xmlns:a16="http://schemas.microsoft.com/office/drawing/2014/main" id="{B047F606-7830-46A4-9416-E7899F2326EA}"/>
                </a:ext>
              </a:extLst>
            </p:cNvPr>
            <p:cNvSpPr txBox="1"/>
            <p:nvPr/>
          </p:nvSpPr>
          <p:spPr>
            <a:xfrm>
              <a:off x="1577016" y="3128420"/>
              <a:ext cx="746747" cy="646331"/>
            </a:xfrm>
            <a:prstGeom prst="rect">
              <a:avLst/>
            </a:prstGeom>
            <a:noFill/>
          </p:spPr>
          <p:txBody>
            <a:bodyPr wrap="square">
              <a:spAutoFit/>
            </a:bodyPr>
            <a:lstStyle/>
            <a:p>
              <a:pPr algn="ctr"/>
              <a:r>
                <a:rPr lang="en-US" altLang="zh-CN" sz="3600" b="1" dirty="0">
                  <a:gradFill>
                    <a:gsLst>
                      <a:gs pos="100000">
                        <a:schemeClr val="accent4"/>
                      </a:gs>
                      <a:gs pos="0">
                        <a:schemeClr val="accent1"/>
                      </a:gs>
                    </a:gsLst>
                    <a:lin ang="0" scaled="1"/>
                  </a:gradFill>
                  <a:cs typeface="+mn-ea"/>
                  <a:sym typeface="+mn-lt"/>
                </a:rPr>
                <a:t>01</a:t>
              </a:r>
            </a:p>
          </p:txBody>
        </p:sp>
        <p:sp>
          <p:nvSpPr>
            <p:cNvPr id="42" name="文本框 41">
              <a:extLst>
                <a:ext uri="{FF2B5EF4-FFF2-40B4-BE49-F238E27FC236}">
                  <a16:creationId xmlns:a16="http://schemas.microsoft.com/office/drawing/2014/main" id="{FFB923E0-B72F-4BFC-9627-B1E5FFB6F570}"/>
                </a:ext>
              </a:extLst>
            </p:cNvPr>
            <p:cNvSpPr txBox="1"/>
            <p:nvPr/>
          </p:nvSpPr>
          <p:spPr>
            <a:xfrm>
              <a:off x="862464" y="3998228"/>
              <a:ext cx="2175851" cy="584775"/>
            </a:xfrm>
            <a:prstGeom prst="rect">
              <a:avLst/>
            </a:prstGeom>
            <a:noFill/>
          </p:spPr>
          <p:txBody>
            <a:bodyPr wrap="square">
              <a:spAutoFit/>
            </a:bodyPr>
            <a:lstStyle/>
            <a:p>
              <a:pPr algn="ctr"/>
              <a:r>
                <a:rPr lang="zh-CN" altLang="en-US" sz="3200" dirty="0">
                  <a:solidFill>
                    <a:schemeClr val="tx1">
                      <a:lumMod val="65000"/>
                      <a:lumOff val="35000"/>
                    </a:schemeClr>
                  </a:solidFill>
                  <a:latin typeface="+mj-ea"/>
                  <a:ea typeface="+mj-ea"/>
                  <a:cs typeface="+mn-ea"/>
                  <a:sym typeface="+mn-lt"/>
                </a:rPr>
                <a:t>内容分析</a:t>
              </a:r>
              <a:endParaRPr lang="en-US" altLang="zh-CN" sz="3200" dirty="0">
                <a:solidFill>
                  <a:schemeClr val="tx1">
                    <a:lumMod val="65000"/>
                    <a:lumOff val="35000"/>
                  </a:schemeClr>
                </a:solidFill>
                <a:latin typeface="+mj-ea"/>
                <a:ea typeface="+mj-ea"/>
                <a:cs typeface="+mn-ea"/>
                <a:sym typeface="+mn-lt"/>
              </a:endParaRPr>
            </a:p>
          </p:txBody>
        </p:sp>
        <p:sp>
          <p:nvSpPr>
            <p:cNvPr id="43" name="文本框 42">
              <a:extLst>
                <a:ext uri="{FF2B5EF4-FFF2-40B4-BE49-F238E27FC236}">
                  <a16:creationId xmlns:a16="http://schemas.microsoft.com/office/drawing/2014/main" id="{44AB22A8-AF0E-49AB-BE7B-A64474CDE2F2}"/>
                </a:ext>
              </a:extLst>
            </p:cNvPr>
            <p:cNvSpPr txBox="1"/>
            <p:nvPr/>
          </p:nvSpPr>
          <p:spPr>
            <a:xfrm>
              <a:off x="944892" y="4532500"/>
              <a:ext cx="2036433" cy="261610"/>
            </a:xfrm>
            <a:prstGeom prst="rect">
              <a:avLst/>
            </a:prstGeom>
            <a:noFill/>
          </p:spPr>
          <p:txBody>
            <a:bodyPr wrap="square">
              <a:spAutoFit/>
            </a:bodyPr>
            <a:lstStyle/>
            <a:p>
              <a:pPr algn="ctr"/>
              <a:r>
                <a:rPr lang="en-US" altLang="zh-CN" sz="1100" spc="300" dirty="0">
                  <a:solidFill>
                    <a:schemeClr val="bg1">
                      <a:lumMod val="75000"/>
                    </a:schemeClr>
                  </a:solidFill>
                  <a:ea typeface="+mj-ea"/>
                  <a:cs typeface="+mn-ea"/>
                  <a:sym typeface="+mn-lt"/>
                </a:rPr>
                <a:t>Content Analysis</a:t>
              </a:r>
            </a:p>
          </p:txBody>
        </p:sp>
        <p:sp>
          <p:nvSpPr>
            <p:cNvPr id="32" name="椭圆 31">
              <a:extLst>
                <a:ext uri="{FF2B5EF4-FFF2-40B4-BE49-F238E27FC236}">
                  <a16:creationId xmlns:a16="http://schemas.microsoft.com/office/drawing/2014/main" id="{29B72322-D1F3-4AEF-AC30-2CEADFE9BE67}"/>
                </a:ext>
              </a:extLst>
            </p:cNvPr>
            <p:cNvSpPr/>
            <p:nvPr/>
          </p:nvSpPr>
          <p:spPr>
            <a:xfrm>
              <a:off x="1383150" y="2859772"/>
              <a:ext cx="1138458" cy="1138456"/>
            </a:xfrm>
            <a:prstGeom prst="ellipse">
              <a:avLst/>
            </a:prstGeom>
            <a:noFill/>
            <a:ln>
              <a:gradFill>
                <a:gsLst>
                  <a:gs pos="0">
                    <a:schemeClr val="accent1">
                      <a:alpha val="21000"/>
                    </a:schemeClr>
                  </a:gs>
                  <a:gs pos="54000">
                    <a:schemeClr val="accent4">
                      <a:alpha val="13000"/>
                    </a:schemeClr>
                  </a:gs>
                  <a:gs pos="100000">
                    <a:schemeClr val="accent3">
                      <a:alpha val="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 name="组合 2">
            <a:extLst>
              <a:ext uri="{FF2B5EF4-FFF2-40B4-BE49-F238E27FC236}">
                <a16:creationId xmlns:a16="http://schemas.microsoft.com/office/drawing/2014/main" id="{56203BA6-016B-4FE0-8575-EB14C35D1F7A}"/>
              </a:ext>
            </a:extLst>
          </p:cNvPr>
          <p:cNvGrpSpPr/>
          <p:nvPr/>
        </p:nvGrpSpPr>
        <p:grpSpPr>
          <a:xfrm>
            <a:off x="3435868" y="2471437"/>
            <a:ext cx="2465278" cy="3355117"/>
            <a:chOff x="3481491" y="2471437"/>
            <a:chExt cx="2465278" cy="3355117"/>
          </a:xfrm>
        </p:grpSpPr>
        <p:sp>
          <p:nvSpPr>
            <p:cNvPr id="30" name="矩形: 圆顶角 29">
              <a:extLst>
                <a:ext uri="{FF2B5EF4-FFF2-40B4-BE49-F238E27FC236}">
                  <a16:creationId xmlns:a16="http://schemas.microsoft.com/office/drawing/2014/main" id="{DC52AADB-479B-4100-B761-43470C6E5BEC}"/>
                </a:ext>
              </a:extLst>
            </p:cNvPr>
            <p:cNvSpPr/>
            <p:nvPr/>
          </p:nvSpPr>
          <p:spPr>
            <a:xfrm>
              <a:off x="3481491" y="2471437"/>
              <a:ext cx="2465277" cy="3090063"/>
            </a:xfrm>
            <a:prstGeom prst="round2SameRect">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800">
                <a:solidFill>
                  <a:schemeClr val="tx1">
                    <a:lumMod val="50000"/>
                    <a:lumOff val="50000"/>
                  </a:schemeClr>
                </a:solidFill>
              </a:endParaRPr>
            </a:p>
          </p:txBody>
        </p:sp>
        <p:sp>
          <p:nvSpPr>
            <p:cNvPr id="31" name="矩形 30">
              <a:extLst>
                <a:ext uri="{FF2B5EF4-FFF2-40B4-BE49-F238E27FC236}">
                  <a16:creationId xmlns:a16="http://schemas.microsoft.com/office/drawing/2014/main" id="{B37853E2-9494-4720-844A-5149FBCE06AE}"/>
                </a:ext>
              </a:extLst>
            </p:cNvPr>
            <p:cNvSpPr/>
            <p:nvPr/>
          </p:nvSpPr>
          <p:spPr>
            <a:xfrm>
              <a:off x="3481491" y="5561501"/>
              <a:ext cx="2465277" cy="265053"/>
            </a:xfrm>
            <a:prstGeom prst="rect">
              <a:avLst/>
            </a:prstGeom>
            <a:solidFill>
              <a:schemeClr val="lt1"/>
            </a:soli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800">
                <a:solidFill>
                  <a:schemeClr val="tx1">
                    <a:lumMod val="50000"/>
                    <a:lumOff val="50000"/>
                  </a:schemeClr>
                </a:solidFill>
              </a:endParaRPr>
            </a:p>
          </p:txBody>
        </p:sp>
        <p:sp>
          <p:nvSpPr>
            <p:cNvPr id="48" name="文本框 47">
              <a:extLst>
                <a:ext uri="{FF2B5EF4-FFF2-40B4-BE49-F238E27FC236}">
                  <a16:creationId xmlns:a16="http://schemas.microsoft.com/office/drawing/2014/main" id="{FA795915-5BB7-426A-B136-70DD10D7AA11}"/>
                </a:ext>
              </a:extLst>
            </p:cNvPr>
            <p:cNvSpPr txBox="1"/>
            <p:nvPr/>
          </p:nvSpPr>
          <p:spPr>
            <a:xfrm>
              <a:off x="4340756" y="3128420"/>
              <a:ext cx="746747" cy="646331"/>
            </a:xfrm>
            <a:prstGeom prst="rect">
              <a:avLst/>
            </a:prstGeom>
            <a:noFill/>
          </p:spPr>
          <p:txBody>
            <a:bodyPr wrap="square">
              <a:spAutoFit/>
            </a:bodyPr>
            <a:lstStyle/>
            <a:p>
              <a:pPr algn="ctr"/>
              <a:r>
                <a:rPr lang="en-US" altLang="zh-CN" sz="3600" b="1" dirty="0">
                  <a:gradFill>
                    <a:gsLst>
                      <a:gs pos="100000">
                        <a:schemeClr val="accent4"/>
                      </a:gs>
                      <a:gs pos="0">
                        <a:schemeClr val="accent1"/>
                      </a:gs>
                    </a:gsLst>
                    <a:lin ang="0" scaled="1"/>
                  </a:gradFill>
                  <a:cs typeface="+mn-ea"/>
                  <a:sym typeface="+mn-lt"/>
                </a:rPr>
                <a:t>02</a:t>
              </a:r>
            </a:p>
          </p:txBody>
        </p:sp>
        <p:sp>
          <p:nvSpPr>
            <p:cNvPr id="49" name="文本框 48">
              <a:extLst>
                <a:ext uri="{FF2B5EF4-FFF2-40B4-BE49-F238E27FC236}">
                  <a16:creationId xmlns:a16="http://schemas.microsoft.com/office/drawing/2014/main" id="{C452EA2F-D762-48FE-8440-E5138D11BC3B}"/>
                </a:ext>
              </a:extLst>
            </p:cNvPr>
            <p:cNvSpPr txBox="1"/>
            <p:nvPr/>
          </p:nvSpPr>
          <p:spPr>
            <a:xfrm>
              <a:off x="3626204" y="3998228"/>
              <a:ext cx="2175851" cy="584775"/>
            </a:xfrm>
            <a:prstGeom prst="rect">
              <a:avLst/>
            </a:prstGeom>
            <a:noFill/>
          </p:spPr>
          <p:txBody>
            <a:bodyPr wrap="square">
              <a:spAutoFit/>
            </a:bodyPr>
            <a:lstStyle/>
            <a:p>
              <a:pPr algn="ctr"/>
              <a:r>
                <a:rPr lang="zh-CN" altLang="en-US" sz="3200" dirty="0">
                  <a:solidFill>
                    <a:schemeClr val="tx1">
                      <a:lumMod val="65000"/>
                      <a:lumOff val="35000"/>
                    </a:schemeClr>
                  </a:solidFill>
                  <a:latin typeface="+mj-ea"/>
                  <a:ea typeface="+mj-ea"/>
                  <a:cs typeface="+mn-ea"/>
                  <a:sym typeface="+mn-lt"/>
                </a:rPr>
                <a:t>功能生成</a:t>
              </a:r>
              <a:endParaRPr lang="en-US" altLang="zh-CN" sz="3200" dirty="0">
                <a:solidFill>
                  <a:schemeClr val="tx1">
                    <a:lumMod val="65000"/>
                    <a:lumOff val="35000"/>
                  </a:schemeClr>
                </a:solidFill>
                <a:latin typeface="+mj-ea"/>
                <a:ea typeface="+mj-ea"/>
                <a:cs typeface="+mn-ea"/>
                <a:sym typeface="+mn-lt"/>
              </a:endParaRPr>
            </a:p>
          </p:txBody>
        </p:sp>
        <p:sp>
          <p:nvSpPr>
            <p:cNvPr id="50" name="文本框 49">
              <a:extLst>
                <a:ext uri="{FF2B5EF4-FFF2-40B4-BE49-F238E27FC236}">
                  <a16:creationId xmlns:a16="http://schemas.microsoft.com/office/drawing/2014/main" id="{CAA7AAE7-A4BB-4755-A629-E8E891133E1C}"/>
                </a:ext>
              </a:extLst>
            </p:cNvPr>
            <p:cNvSpPr txBox="1"/>
            <p:nvPr/>
          </p:nvSpPr>
          <p:spPr>
            <a:xfrm>
              <a:off x="3506929" y="4532500"/>
              <a:ext cx="2439840" cy="261610"/>
            </a:xfrm>
            <a:prstGeom prst="rect">
              <a:avLst/>
            </a:prstGeom>
            <a:noFill/>
          </p:spPr>
          <p:txBody>
            <a:bodyPr wrap="square">
              <a:spAutoFit/>
            </a:bodyPr>
            <a:lstStyle/>
            <a:p>
              <a:pPr algn="ctr"/>
              <a:r>
                <a:rPr lang="en-US" altLang="zh-CN" sz="1100" spc="300" dirty="0">
                  <a:solidFill>
                    <a:schemeClr val="bg1">
                      <a:lumMod val="75000"/>
                    </a:schemeClr>
                  </a:solidFill>
                  <a:ea typeface="+mj-ea"/>
                  <a:cs typeface="+mn-ea"/>
                  <a:sym typeface="+mn-lt"/>
                </a:rPr>
                <a:t>Function Generation</a:t>
              </a:r>
            </a:p>
          </p:txBody>
        </p:sp>
        <p:sp>
          <p:nvSpPr>
            <p:cNvPr id="35" name="椭圆 34">
              <a:extLst>
                <a:ext uri="{FF2B5EF4-FFF2-40B4-BE49-F238E27FC236}">
                  <a16:creationId xmlns:a16="http://schemas.microsoft.com/office/drawing/2014/main" id="{1BE9A118-111A-4D06-9887-727B34A03A02}"/>
                </a:ext>
              </a:extLst>
            </p:cNvPr>
            <p:cNvSpPr/>
            <p:nvPr/>
          </p:nvSpPr>
          <p:spPr>
            <a:xfrm>
              <a:off x="4265549" y="2980421"/>
              <a:ext cx="897160" cy="897158"/>
            </a:xfrm>
            <a:prstGeom prst="ellipse">
              <a:avLst/>
            </a:prstGeom>
            <a:noFill/>
            <a:ln>
              <a:gradFill>
                <a:gsLst>
                  <a:gs pos="0">
                    <a:schemeClr val="accent1">
                      <a:alpha val="40000"/>
                    </a:schemeClr>
                  </a:gs>
                  <a:gs pos="34000">
                    <a:schemeClr val="accent4">
                      <a:alpha val="28000"/>
                    </a:schemeClr>
                  </a:gs>
                  <a:gs pos="100000">
                    <a:schemeClr val="accent3">
                      <a:alpha val="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8" name="椭圆 37">
              <a:extLst>
                <a:ext uri="{FF2B5EF4-FFF2-40B4-BE49-F238E27FC236}">
                  <a16:creationId xmlns:a16="http://schemas.microsoft.com/office/drawing/2014/main" id="{299934D6-0693-4885-9431-B7ADC8DBD1D4}"/>
                </a:ext>
              </a:extLst>
            </p:cNvPr>
            <p:cNvSpPr/>
            <p:nvPr/>
          </p:nvSpPr>
          <p:spPr>
            <a:xfrm>
              <a:off x="4144900" y="2859772"/>
              <a:ext cx="1138458" cy="1138456"/>
            </a:xfrm>
            <a:prstGeom prst="ellipse">
              <a:avLst/>
            </a:prstGeom>
            <a:noFill/>
            <a:ln>
              <a:gradFill>
                <a:gsLst>
                  <a:gs pos="0">
                    <a:schemeClr val="accent1">
                      <a:alpha val="21000"/>
                    </a:schemeClr>
                  </a:gs>
                  <a:gs pos="54000">
                    <a:schemeClr val="accent4">
                      <a:alpha val="13000"/>
                    </a:schemeClr>
                  </a:gs>
                  <a:gs pos="100000">
                    <a:schemeClr val="accent3">
                      <a:alpha val="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 name="组合 3">
            <a:extLst>
              <a:ext uri="{FF2B5EF4-FFF2-40B4-BE49-F238E27FC236}">
                <a16:creationId xmlns:a16="http://schemas.microsoft.com/office/drawing/2014/main" id="{0E0B68B9-15CC-4B5C-A631-F5854587CCDB}"/>
              </a:ext>
            </a:extLst>
          </p:cNvPr>
          <p:cNvGrpSpPr/>
          <p:nvPr/>
        </p:nvGrpSpPr>
        <p:grpSpPr>
          <a:xfrm>
            <a:off x="6293685" y="2471437"/>
            <a:ext cx="2465277" cy="3355117"/>
            <a:chOff x="6245231" y="2471437"/>
            <a:chExt cx="2465277" cy="3355117"/>
          </a:xfrm>
        </p:grpSpPr>
        <p:sp>
          <p:nvSpPr>
            <p:cNvPr id="33" name="矩形: 圆顶角 32">
              <a:extLst>
                <a:ext uri="{FF2B5EF4-FFF2-40B4-BE49-F238E27FC236}">
                  <a16:creationId xmlns:a16="http://schemas.microsoft.com/office/drawing/2014/main" id="{04B96944-E942-499E-B6D3-554BB04B8E0B}"/>
                </a:ext>
              </a:extLst>
            </p:cNvPr>
            <p:cNvSpPr/>
            <p:nvPr/>
          </p:nvSpPr>
          <p:spPr>
            <a:xfrm>
              <a:off x="6245231" y="2471437"/>
              <a:ext cx="2465277" cy="3090063"/>
            </a:xfrm>
            <a:prstGeom prst="round2SameRect">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800" dirty="0">
                <a:solidFill>
                  <a:schemeClr val="tx1">
                    <a:lumMod val="50000"/>
                    <a:lumOff val="50000"/>
                  </a:schemeClr>
                </a:solidFill>
              </a:endParaRPr>
            </a:p>
          </p:txBody>
        </p:sp>
        <p:sp>
          <p:nvSpPr>
            <p:cNvPr id="34" name="矩形 33">
              <a:extLst>
                <a:ext uri="{FF2B5EF4-FFF2-40B4-BE49-F238E27FC236}">
                  <a16:creationId xmlns:a16="http://schemas.microsoft.com/office/drawing/2014/main" id="{CC1B769B-3A6A-4202-A1F4-C6F02D5637A7}"/>
                </a:ext>
              </a:extLst>
            </p:cNvPr>
            <p:cNvSpPr/>
            <p:nvPr/>
          </p:nvSpPr>
          <p:spPr>
            <a:xfrm>
              <a:off x="6245231" y="5561501"/>
              <a:ext cx="2465277" cy="265053"/>
            </a:xfrm>
            <a:prstGeom prst="rect">
              <a:avLst/>
            </a:prstGeom>
            <a:solidFill>
              <a:schemeClr val="lt1"/>
            </a:soli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800">
                <a:solidFill>
                  <a:schemeClr val="tx1">
                    <a:lumMod val="50000"/>
                    <a:lumOff val="50000"/>
                  </a:schemeClr>
                </a:solidFill>
              </a:endParaRPr>
            </a:p>
          </p:txBody>
        </p:sp>
        <p:sp>
          <p:nvSpPr>
            <p:cNvPr id="53" name="文本框 52">
              <a:extLst>
                <a:ext uri="{FF2B5EF4-FFF2-40B4-BE49-F238E27FC236}">
                  <a16:creationId xmlns:a16="http://schemas.microsoft.com/office/drawing/2014/main" id="{67891833-BD3D-4BFB-BB78-94A08A9FCC0D}"/>
                </a:ext>
              </a:extLst>
            </p:cNvPr>
            <p:cNvSpPr txBox="1"/>
            <p:nvPr/>
          </p:nvSpPr>
          <p:spPr>
            <a:xfrm>
              <a:off x="7104496" y="3128420"/>
              <a:ext cx="746747" cy="646331"/>
            </a:xfrm>
            <a:prstGeom prst="rect">
              <a:avLst/>
            </a:prstGeom>
            <a:noFill/>
          </p:spPr>
          <p:txBody>
            <a:bodyPr wrap="square">
              <a:spAutoFit/>
            </a:bodyPr>
            <a:lstStyle/>
            <a:p>
              <a:pPr algn="ctr"/>
              <a:r>
                <a:rPr lang="en-US" altLang="zh-CN" sz="3600" b="1" dirty="0">
                  <a:gradFill>
                    <a:gsLst>
                      <a:gs pos="100000">
                        <a:schemeClr val="accent4"/>
                      </a:gs>
                      <a:gs pos="0">
                        <a:schemeClr val="accent1"/>
                      </a:gs>
                    </a:gsLst>
                    <a:lin ang="0" scaled="1"/>
                  </a:gradFill>
                  <a:cs typeface="+mn-ea"/>
                  <a:sym typeface="+mn-lt"/>
                </a:rPr>
                <a:t>03</a:t>
              </a:r>
            </a:p>
          </p:txBody>
        </p:sp>
        <p:sp>
          <p:nvSpPr>
            <p:cNvPr id="54" name="文本框 53">
              <a:extLst>
                <a:ext uri="{FF2B5EF4-FFF2-40B4-BE49-F238E27FC236}">
                  <a16:creationId xmlns:a16="http://schemas.microsoft.com/office/drawing/2014/main" id="{2691A2DC-92A7-4534-AD87-48E6F03095F2}"/>
                </a:ext>
              </a:extLst>
            </p:cNvPr>
            <p:cNvSpPr txBox="1"/>
            <p:nvPr/>
          </p:nvSpPr>
          <p:spPr>
            <a:xfrm>
              <a:off x="6389944" y="3998228"/>
              <a:ext cx="2175851" cy="584775"/>
            </a:xfrm>
            <a:prstGeom prst="rect">
              <a:avLst/>
            </a:prstGeom>
            <a:noFill/>
          </p:spPr>
          <p:txBody>
            <a:bodyPr wrap="square">
              <a:spAutoFit/>
            </a:bodyPr>
            <a:lstStyle/>
            <a:p>
              <a:pPr algn="ctr"/>
              <a:r>
                <a:rPr lang="zh-CN" altLang="en-US" sz="3200" dirty="0">
                  <a:solidFill>
                    <a:schemeClr val="tx1">
                      <a:lumMod val="65000"/>
                      <a:lumOff val="35000"/>
                    </a:schemeClr>
                  </a:solidFill>
                  <a:latin typeface="+mj-ea"/>
                  <a:ea typeface="+mj-ea"/>
                  <a:cs typeface="+mn-ea"/>
                  <a:sym typeface="+mn-lt"/>
                </a:rPr>
                <a:t>原型设计</a:t>
              </a:r>
              <a:endParaRPr lang="en-US" altLang="zh-CN" sz="3200" dirty="0">
                <a:solidFill>
                  <a:schemeClr val="tx1">
                    <a:lumMod val="65000"/>
                    <a:lumOff val="35000"/>
                  </a:schemeClr>
                </a:solidFill>
                <a:latin typeface="+mj-ea"/>
                <a:ea typeface="+mj-ea"/>
                <a:cs typeface="+mn-ea"/>
                <a:sym typeface="+mn-lt"/>
              </a:endParaRPr>
            </a:p>
          </p:txBody>
        </p:sp>
        <p:sp>
          <p:nvSpPr>
            <p:cNvPr id="55" name="文本框 54">
              <a:extLst>
                <a:ext uri="{FF2B5EF4-FFF2-40B4-BE49-F238E27FC236}">
                  <a16:creationId xmlns:a16="http://schemas.microsoft.com/office/drawing/2014/main" id="{77067EA9-6668-4E00-9E3A-C83A6A4015EB}"/>
                </a:ext>
              </a:extLst>
            </p:cNvPr>
            <p:cNvSpPr txBox="1"/>
            <p:nvPr/>
          </p:nvSpPr>
          <p:spPr>
            <a:xfrm>
              <a:off x="6472372" y="4532500"/>
              <a:ext cx="2036433" cy="261610"/>
            </a:xfrm>
            <a:prstGeom prst="rect">
              <a:avLst/>
            </a:prstGeom>
            <a:noFill/>
          </p:spPr>
          <p:txBody>
            <a:bodyPr wrap="square">
              <a:spAutoFit/>
            </a:bodyPr>
            <a:lstStyle/>
            <a:p>
              <a:pPr algn="ctr"/>
              <a:r>
                <a:rPr lang="en-US" altLang="zh-CN" sz="1100" spc="300" dirty="0">
                  <a:solidFill>
                    <a:schemeClr val="bg1">
                      <a:lumMod val="75000"/>
                    </a:schemeClr>
                  </a:solidFill>
                  <a:ea typeface="+mj-ea"/>
                  <a:cs typeface="+mn-ea"/>
                  <a:sym typeface="+mn-lt"/>
                </a:rPr>
                <a:t>Prototype Design</a:t>
              </a:r>
            </a:p>
          </p:txBody>
        </p:sp>
        <p:sp>
          <p:nvSpPr>
            <p:cNvPr id="52" name="椭圆 51">
              <a:extLst>
                <a:ext uri="{FF2B5EF4-FFF2-40B4-BE49-F238E27FC236}">
                  <a16:creationId xmlns:a16="http://schemas.microsoft.com/office/drawing/2014/main" id="{0EF87A82-7EEE-499D-8CD4-43442C787CE5}"/>
                </a:ext>
              </a:extLst>
            </p:cNvPr>
            <p:cNvSpPr/>
            <p:nvPr/>
          </p:nvSpPr>
          <p:spPr>
            <a:xfrm>
              <a:off x="7029289" y="2980421"/>
              <a:ext cx="897160" cy="897158"/>
            </a:xfrm>
            <a:prstGeom prst="ellipse">
              <a:avLst/>
            </a:prstGeom>
            <a:noFill/>
            <a:ln>
              <a:gradFill>
                <a:gsLst>
                  <a:gs pos="0">
                    <a:schemeClr val="accent1">
                      <a:alpha val="40000"/>
                    </a:schemeClr>
                  </a:gs>
                  <a:gs pos="34000">
                    <a:schemeClr val="accent4">
                      <a:alpha val="28000"/>
                    </a:schemeClr>
                  </a:gs>
                  <a:gs pos="100000">
                    <a:schemeClr val="accent3">
                      <a:alpha val="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7" name="椭圆 56">
              <a:extLst>
                <a:ext uri="{FF2B5EF4-FFF2-40B4-BE49-F238E27FC236}">
                  <a16:creationId xmlns:a16="http://schemas.microsoft.com/office/drawing/2014/main" id="{9A32406B-A97A-4138-AE0D-7692689CEBF0}"/>
                </a:ext>
              </a:extLst>
            </p:cNvPr>
            <p:cNvSpPr/>
            <p:nvPr/>
          </p:nvSpPr>
          <p:spPr>
            <a:xfrm>
              <a:off x="6908640" y="2859772"/>
              <a:ext cx="1138458" cy="1138456"/>
            </a:xfrm>
            <a:prstGeom prst="ellipse">
              <a:avLst/>
            </a:prstGeom>
            <a:noFill/>
            <a:ln>
              <a:gradFill>
                <a:gsLst>
                  <a:gs pos="0">
                    <a:schemeClr val="accent1">
                      <a:alpha val="21000"/>
                    </a:schemeClr>
                  </a:gs>
                  <a:gs pos="54000">
                    <a:schemeClr val="accent4">
                      <a:alpha val="13000"/>
                    </a:schemeClr>
                  </a:gs>
                  <a:gs pos="100000">
                    <a:schemeClr val="accent3">
                      <a:alpha val="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5" name="组合 4">
            <a:extLst>
              <a:ext uri="{FF2B5EF4-FFF2-40B4-BE49-F238E27FC236}">
                <a16:creationId xmlns:a16="http://schemas.microsoft.com/office/drawing/2014/main" id="{613DE639-3794-40AA-B8D6-9044AAC60DDD}"/>
              </a:ext>
            </a:extLst>
          </p:cNvPr>
          <p:cNvGrpSpPr/>
          <p:nvPr/>
        </p:nvGrpSpPr>
        <p:grpSpPr>
          <a:xfrm>
            <a:off x="9151501" y="2471437"/>
            <a:ext cx="2487888" cy="3355117"/>
            <a:chOff x="9049901" y="2471437"/>
            <a:chExt cx="2487888" cy="3355117"/>
          </a:xfrm>
        </p:grpSpPr>
        <p:sp>
          <p:nvSpPr>
            <p:cNvPr id="36" name="矩形: 圆顶角 35">
              <a:extLst>
                <a:ext uri="{FF2B5EF4-FFF2-40B4-BE49-F238E27FC236}">
                  <a16:creationId xmlns:a16="http://schemas.microsoft.com/office/drawing/2014/main" id="{1C97B12F-B5D6-4C80-89CD-BA436E7C1FB1}"/>
                </a:ext>
              </a:extLst>
            </p:cNvPr>
            <p:cNvSpPr/>
            <p:nvPr/>
          </p:nvSpPr>
          <p:spPr>
            <a:xfrm>
              <a:off x="9049901" y="2471437"/>
              <a:ext cx="2465277" cy="3090063"/>
            </a:xfrm>
            <a:prstGeom prst="round2SameRect">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800">
                <a:solidFill>
                  <a:schemeClr val="tx1">
                    <a:lumMod val="50000"/>
                    <a:lumOff val="50000"/>
                  </a:schemeClr>
                </a:solidFill>
              </a:endParaRPr>
            </a:p>
          </p:txBody>
        </p:sp>
        <p:sp>
          <p:nvSpPr>
            <p:cNvPr id="37" name="矩形 36">
              <a:extLst>
                <a:ext uri="{FF2B5EF4-FFF2-40B4-BE49-F238E27FC236}">
                  <a16:creationId xmlns:a16="http://schemas.microsoft.com/office/drawing/2014/main" id="{E0F20B6A-9CD8-4295-99EB-7C418A7878C3}"/>
                </a:ext>
              </a:extLst>
            </p:cNvPr>
            <p:cNvSpPr/>
            <p:nvPr/>
          </p:nvSpPr>
          <p:spPr>
            <a:xfrm>
              <a:off x="9049901" y="5561501"/>
              <a:ext cx="2465277" cy="265053"/>
            </a:xfrm>
            <a:prstGeom prst="rect">
              <a:avLst/>
            </a:prstGeom>
            <a:solidFill>
              <a:schemeClr val="lt1"/>
            </a:soli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800">
                <a:solidFill>
                  <a:schemeClr val="tx1">
                    <a:lumMod val="50000"/>
                    <a:lumOff val="50000"/>
                  </a:schemeClr>
                </a:solidFill>
              </a:endParaRPr>
            </a:p>
          </p:txBody>
        </p:sp>
        <p:sp>
          <p:nvSpPr>
            <p:cNvPr id="58" name="文本框 57">
              <a:extLst>
                <a:ext uri="{FF2B5EF4-FFF2-40B4-BE49-F238E27FC236}">
                  <a16:creationId xmlns:a16="http://schemas.microsoft.com/office/drawing/2014/main" id="{7A644505-A738-4B2F-8200-C1ABE83A3EB5}"/>
                </a:ext>
              </a:extLst>
            </p:cNvPr>
            <p:cNvSpPr txBox="1"/>
            <p:nvPr/>
          </p:nvSpPr>
          <p:spPr>
            <a:xfrm>
              <a:off x="9916577" y="3128420"/>
              <a:ext cx="746747" cy="646331"/>
            </a:xfrm>
            <a:prstGeom prst="rect">
              <a:avLst/>
            </a:prstGeom>
            <a:noFill/>
          </p:spPr>
          <p:txBody>
            <a:bodyPr wrap="square">
              <a:spAutoFit/>
            </a:bodyPr>
            <a:lstStyle/>
            <a:p>
              <a:pPr algn="ctr"/>
              <a:r>
                <a:rPr lang="en-US" altLang="zh-CN" sz="3600" b="1" dirty="0">
                  <a:gradFill>
                    <a:gsLst>
                      <a:gs pos="100000">
                        <a:schemeClr val="accent4"/>
                      </a:gs>
                      <a:gs pos="0">
                        <a:schemeClr val="accent1"/>
                      </a:gs>
                    </a:gsLst>
                    <a:lin ang="0" scaled="1"/>
                  </a:gradFill>
                  <a:cs typeface="+mn-ea"/>
                  <a:sym typeface="+mn-lt"/>
                </a:rPr>
                <a:t>04</a:t>
              </a:r>
            </a:p>
          </p:txBody>
        </p:sp>
        <p:sp>
          <p:nvSpPr>
            <p:cNvPr id="59" name="文本框 58">
              <a:extLst>
                <a:ext uri="{FF2B5EF4-FFF2-40B4-BE49-F238E27FC236}">
                  <a16:creationId xmlns:a16="http://schemas.microsoft.com/office/drawing/2014/main" id="{F9E2A2B3-3717-4822-8027-8FC200FA4451}"/>
                </a:ext>
              </a:extLst>
            </p:cNvPr>
            <p:cNvSpPr txBox="1"/>
            <p:nvPr/>
          </p:nvSpPr>
          <p:spPr>
            <a:xfrm>
              <a:off x="9067552" y="3998228"/>
              <a:ext cx="2444798" cy="584775"/>
            </a:xfrm>
            <a:prstGeom prst="rect">
              <a:avLst/>
            </a:prstGeom>
            <a:noFill/>
          </p:spPr>
          <p:txBody>
            <a:bodyPr wrap="square">
              <a:spAutoFit/>
            </a:bodyPr>
            <a:lstStyle/>
            <a:p>
              <a:pPr algn="ctr"/>
              <a:r>
                <a:rPr lang="zh-CN" altLang="en-US" sz="3200" dirty="0">
                  <a:solidFill>
                    <a:schemeClr val="tx1">
                      <a:lumMod val="65000"/>
                      <a:lumOff val="35000"/>
                    </a:schemeClr>
                  </a:solidFill>
                  <a:latin typeface="+mj-ea"/>
                  <a:ea typeface="+mj-ea"/>
                  <a:cs typeface="+mn-ea"/>
                  <a:sym typeface="+mn-lt"/>
                </a:rPr>
                <a:t>展示与评估</a:t>
              </a:r>
              <a:endParaRPr lang="en-US" altLang="zh-CN" sz="3200" dirty="0">
                <a:solidFill>
                  <a:schemeClr val="tx1">
                    <a:lumMod val="65000"/>
                    <a:lumOff val="35000"/>
                  </a:schemeClr>
                </a:solidFill>
                <a:latin typeface="+mj-ea"/>
                <a:ea typeface="+mj-ea"/>
                <a:cs typeface="+mn-ea"/>
                <a:sym typeface="+mn-lt"/>
              </a:endParaRPr>
            </a:p>
          </p:txBody>
        </p:sp>
        <p:sp>
          <p:nvSpPr>
            <p:cNvPr id="60" name="文本框 59">
              <a:extLst>
                <a:ext uri="{FF2B5EF4-FFF2-40B4-BE49-F238E27FC236}">
                  <a16:creationId xmlns:a16="http://schemas.microsoft.com/office/drawing/2014/main" id="{403D306F-225A-4E36-82D2-7149582C5BCF}"/>
                </a:ext>
              </a:extLst>
            </p:cNvPr>
            <p:cNvSpPr txBox="1"/>
            <p:nvPr/>
          </p:nvSpPr>
          <p:spPr>
            <a:xfrm>
              <a:off x="9067551" y="4532500"/>
              <a:ext cx="2470238" cy="261610"/>
            </a:xfrm>
            <a:prstGeom prst="rect">
              <a:avLst/>
            </a:prstGeom>
            <a:noFill/>
          </p:spPr>
          <p:txBody>
            <a:bodyPr wrap="square">
              <a:spAutoFit/>
            </a:bodyPr>
            <a:lstStyle/>
            <a:p>
              <a:pPr algn="dist"/>
              <a:r>
                <a:rPr lang="en-US" altLang="zh-CN" sz="1100" dirty="0">
                  <a:solidFill>
                    <a:schemeClr val="bg1">
                      <a:lumMod val="75000"/>
                    </a:schemeClr>
                  </a:solidFill>
                  <a:ea typeface="+mj-ea"/>
                  <a:cs typeface="+mn-ea"/>
                  <a:sym typeface="+mn-lt"/>
                </a:rPr>
                <a:t>Demonstration and Evaluation</a:t>
              </a:r>
            </a:p>
          </p:txBody>
        </p:sp>
        <p:sp>
          <p:nvSpPr>
            <p:cNvPr id="66" name="椭圆 65">
              <a:extLst>
                <a:ext uri="{FF2B5EF4-FFF2-40B4-BE49-F238E27FC236}">
                  <a16:creationId xmlns:a16="http://schemas.microsoft.com/office/drawing/2014/main" id="{4092B644-ACBE-4205-A193-B0F1C3447748}"/>
                </a:ext>
              </a:extLst>
            </p:cNvPr>
            <p:cNvSpPr/>
            <p:nvPr/>
          </p:nvSpPr>
          <p:spPr>
            <a:xfrm>
              <a:off x="9841370" y="2980421"/>
              <a:ext cx="897160" cy="897158"/>
            </a:xfrm>
            <a:prstGeom prst="ellipse">
              <a:avLst/>
            </a:prstGeom>
            <a:noFill/>
            <a:ln>
              <a:gradFill>
                <a:gsLst>
                  <a:gs pos="0">
                    <a:schemeClr val="accent1">
                      <a:alpha val="40000"/>
                    </a:schemeClr>
                  </a:gs>
                  <a:gs pos="34000">
                    <a:schemeClr val="accent4">
                      <a:alpha val="28000"/>
                    </a:schemeClr>
                  </a:gs>
                  <a:gs pos="100000">
                    <a:schemeClr val="accent3">
                      <a:alpha val="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7" name="椭圆 66">
              <a:extLst>
                <a:ext uri="{FF2B5EF4-FFF2-40B4-BE49-F238E27FC236}">
                  <a16:creationId xmlns:a16="http://schemas.microsoft.com/office/drawing/2014/main" id="{48FDBC13-EF87-4018-96A7-C000571E8959}"/>
                </a:ext>
              </a:extLst>
            </p:cNvPr>
            <p:cNvSpPr/>
            <p:nvPr/>
          </p:nvSpPr>
          <p:spPr>
            <a:xfrm>
              <a:off x="9720721" y="2859772"/>
              <a:ext cx="1138458" cy="1138456"/>
            </a:xfrm>
            <a:prstGeom prst="ellipse">
              <a:avLst/>
            </a:prstGeom>
            <a:noFill/>
            <a:ln>
              <a:gradFill>
                <a:gsLst>
                  <a:gs pos="0">
                    <a:schemeClr val="accent1">
                      <a:alpha val="21000"/>
                    </a:schemeClr>
                  </a:gs>
                  <a:gs pos="54000">
                    <a:schemeClr val="accent4">
                      <a:alpha val="13000"/>
                    </a:schemeClr>
                  </a:gs>
                  <a:gs pos="100000">
                    <a:schemeClr val="accent3">
                      <a:alpha val="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pic>
        <p:nvPicPr>
          <p:cNvPr id="39" name="图片 38">
            <a:extLst>
              <a:ext uri="{FF2B5EF4-FFF2-40B4-BE49-F238E27FC236}">
                <a16:creationId xmlns:a16="http://schemas.microsoft.com/office/drawing/2014/main" id="{C88181AA-E65C-4603-9279-146B73ECB451}"/>
              </a:ext>
            </a:extLst>
          </p:cNvPr>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1284" y="336204"/>
            <a:ext cx="2091687" cy="507076"/>
          </a:xfrm>
          <a:prstGeom prst="rect">
            <a:avLst/>
          </a:prstGeom>
        </p:spPr>
      </p:pic>
    </p:spTree>
    <p:extLst>
      <p:ext uri="{BB962C8B-B14F-4D97-AF65-F5344CB8AC3E}">
        <p14:creationId xmlns:p14="http://schemas.microsoft.com/office/powerpoint/2010/main" val="95587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992D4FDA-DEEB-4D74-8029-35154398EA6C}"/>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81" name="矩形: 圆角 80">
            <a:extLst>
              <a:ext uri="{FF2B5EF4-FFF2-40B4-BE49-F238E27FC236}">
                <a16:creationId xmlns:a16="http://schemas.microsoft.com/office/drawing/2014/main" id="{02F947DA-BAE2-4815-9F6F-173711EDA768}"/>
              </a:ext>
            </a:extLst>
          </p:cNvPr>
          <p:cNvSpPr/>
          <p:nvPr/>
        </p:nvSpPr>
        <p:spPr>
          <a:xfrm>
            <a:off x="8272624" y="1263996"/>
            <a:ext cx="3370547" cy="5390338"/>
          </a:xfrm>
          <a:prstGeom prst="roundRect">
            <a:avLst>
              <a:gd name="adj" fmla="val 10507"/>
            </a:avLst>
          </a:prstGeom>
          <a:solidFill>
            <a:schemeClr val="accent4">
              <a:lumMod val="40000"/>
              <a:lumOff val="60000"/>
              <a:alpha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800">
              <a:solidFill>
                <a:schemeClr val="tx1">
                  <a:lumMod val="50000"/>
                  <a:lumOff val="50000"/>
                </a:schemeClr>
              </a:solidFill>
            </a:endParaRPr>
          </a:p>
        </p:txBody>
      </p:sp>
      <p:sp>
        <p:nvSpPr>
          <p:cNvPr id="82" name="矩形: 圆角 81">
            <a:extLst>
              <a:ext uri="{FF2B5EF4-FFF2-40B4-BE49-F238E27FC236}">
                <a16:creationId xmlns:a16="http://schemas.microsoft.com/office/drawing/2014/main" id="{57E10E15-D599-4093-B0A3-95A5D23410A9}"/>
              </a:ext>
            </a:extLst>
          </p:cNvPr>
          <p:cNvSpPr/>
          <p:nvPr/>
        </p:nvSpPr>
        <p:spPr>
          <a:xfrm>
            <a:off x="534606" y="1263996"/>
            <a:ext cx="7476365" cy="5390338"/>
          </a:xfrm>
          <a:prstGeom prst="roundRect">
            <a:avLst>
              <a:gd name="adj" fmla="val 10507"/>
            </a:avLst>
          </a:prstGeom>
          <a:solidFill>
            <a:schemeClr val="accent4">
              <a:lumMod val="40000"/>
              <a:lumOff val="60000"/>
              <a:alpha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800">
              <a:solidFill>
                <a:schemeClr val="tx1">
                  <a:lumMod val="50000"/>
                  <a:lumOff val="50000"/>
                </a:schemeClr>
              </a:solidFill>
            </a:endParaRPr>
          </a:p>
        </p:txBody>
      </p:sp>
      <p:sp>
        <p:nvSpPr>
          <p:cNvPr id="83" name="标题 32">
            <a:extLst>
              <a:ext uri="{FF2B5EF4-FFF2-40B4-BE49-F238E27FC236}">
                <a16:creationId xmlns:a16="http://schemas.microsoft.com/office/drawing/2014/main" id="{F14E869F-8C51-4E44-91CE-0C5FF341D572}"/>
              </a:ext>
            </a:extLst>
          </p:cNvPr>
          <p:cNvSpPr txBox="1">
            <a:spLocks/>
          </p:cNvSpPr>
          <p:nvPr/>
        </p:nvSpPr>
        <p:spPr>
          <a:xfrm>
            <a:off x="548829" y="1541566"/>
            <a:ext cx="7462142" cy="4247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800" kern="1200" spc="100" dirty="0">
                <a:gradFill flip="none" rotWithShape="1">
                  <a:gsLst>
                    <a:gs pos="100000">
                      <a:schemeClr val="accent4"/>
                    </a:gs>
                    <a:gs pos="0">
                      <a:schemeClr val="accent1"/>
                    </a:gs>
                  </a:gsLst>
                  <a:lin ang="0" scaled="1"/>
                  <a:tileRect/>
                </a:gradFill>
                <a:latin typeface="+mj-ea"/>
                <a:ea typeface="+mj-ea"/>
                <a:cs typeface="+mn-cs"/>
              </a:defRPr>
            </a:lvl1pPr>
          </a:lstStyle>
          <a:p>
            <a:pPr algn="ctr"/>
            <a:r>
              <a:rPr lang="zh-CN" altLang="en-US" sz="2400" dirty="0"/>
              <a:t>功能劣势评估</a:t>
            </a:r>
          </a:p>
        </p:txBody>
      </p:sp>
      <p:sp>
        <p:nvSpPr>
          <p:cNvPr id="84" name="标题 32">
            <a:extLst>
              <a:ext uri="{FF2B5EF4-FFF2-40B4-BE49-F238E27FC236}">
                <a16:creationId xmlns:a16="http://schemas.microsoft.com/office/drawing/2014/main" id="{C07C5AFE-4D56-4EDA-995C-7955E096D49D}"/>
              </a:ext>
            </a:extLst>
          </p:cNvPr>
          <p:cNvSpPr txBox="1">
            <a:spLocks/>
          </p:cNvSpPr>
          <p:nvPr/>
        </p:nvSpPr>
        <p:spPr>
          <a:xfrm>
            <a:off x="8272624" y="1541566"/>
            <a:ext cx="3370547" cy="4247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800" kern="1200" spc="100" dirty="0">
                <a:gradFill flip="none" rotWithShape="1">
                  <a:gsLst>
                    <a:gs pos="100000">
                      <a:schemeClr val="accent4"/>
                    </a:gs>
                    <a:gs pos="0">
                      <a:schemeClr val="accent1"/>
                    </a:gs>
                  </a:gsLst>
                  <a:lin ang="0" scaled="1"/>
                  <a:tileRect/>
                </a:gradFill>
                <a:latin typeface="+mj-ea"/>
                <a:ea typeface="+mj-ea"/>
                <a:cs typeface="+mn-cs"/>
              </a:defRPr>
            </a:lvl1pPr>
          </a:lstStyle>
          <a:p>
            <a:pPr algn="ctr"/>
            <a:r>
              <a:rPr lang="zh-CN" altLang="en-US" sz="2400" dirty="0"/>
              <a:t>用户交互劣势评估</a:t>
            </a:r>
          </a:p>
        </p:txBody>
      </p:sp>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设计劣势评估</a:t>
            </a:r>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sp>
        <p:nvSpPr>
          <p:cNvPr id="61" name="任意多边形: 形状 60">
            <a:extLst>
              <a:ext uri="{FF2B5EF4-FFF2-40B4-BE49-F238E27FC236}">
                <a16:creationId xmlns:a16="http://schemas.microsoft.com/office/drawing/2014/main" id="{40F608FA-552B-4CA5-A477-DEA6C333D85E}"/>
              </a:ext>
            </a:extLst>
          </p:cNvPr>
          <p:cNvSpPr/>
          <p:nvPr/>
        </p:nvSpPr>
        <p:spPr>
          <a:xfrm flipH="1" flipV="1">
            <a:off x="815562" y="2091108"/>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62" name="文本框 61">
            <a:extLst>
              <a:ext uri="{FF2B5EF4-FFF2-40B4-BE49-F238E27FC236}">
                <a16:creationId xmlns:a16="http://schemas.microsoft.com/office/drawing/2014/main" id="{EF20CE5B-B9A1-41E5-863F-DC90B7A623EE}"/>
              </a:ext>
            </a:extLst>
          </p:cNvPr>
          <p:cNvSpPr txBox="1"/>
          <p:nvPr/>
        </p:nvSpPr>
        <p:spPr>
          <a:xfrm>
            <a:off x="3315003" y="2091107"/>
            <a:ext cx="4751099" cy="1025024"/>
          </a:xfrm>
          <a:prstGeom prst="rect">
            <a:avLst/>
          </a:prstGeom>
          <a:noFill/>
        </p:spPr>
        <p:txBody>
          <a:bodyPr wrap="square" lIns="0" rtlCol="0">
            <a:spAutoFit/>
          </a:bodyPr>
          <a:lstStyle/>
          <a:p>
            <a:pPr>
              <a:lnSpc>
                <a:spcPct val="130000"/>
              </a:lnSpc>
              <a:spcAft>
                <a:spcPts val="600"/>
              </a:spcAft>
            </a:pPr>
            <a:r>
              <a:rPr lang="zh-CN" altLang="en-US" sz="1600" dirty="0">
                <a:solidFill>
                  <a:schemeClr val="tx1">
                    <a:lumMod val="65000"/>
                    <a:lumOff val="35000"/>
                  </a:schemeClr>
                </a:solidFill>
                <a:cs typeface="+mn-ea"/>
                <a:sym typeface="+mn-lt"/>
              </a:rPr>
              <a:t>缺乏互动功能，如用户之间的交流或反馈平台。在图书馆环境中，能够加入书评、用户推荐或实时的问答功能可能会大幅提升用户体验。</a:t>
            </a:r>
          </a:p>
        </p:txBody>
      </p:sp>
      <p:sp>
        <p:nvSpPr>
          <p:cNvPr id="63" name="文本框 62">
            <a:extLst>
              <a:ext uri="{FF2B5EF4-FFF2-40B4-BE49-F238E27FC236}">
                <a16:creationId xmlns:a16="http://schemas.microsoft.com/office/drawing/2014/main" id="{6441943C-8C9A-44E0-BD27-F407404E260C}"/>
              </a:ext>
            </a:extLst>
          </p:cNvPr>
          <p:cNvSpPr txBox="1"/>
          <p:nvPr/>
        </p:nvSpPr>
        <p:spPr>
          <a:xfrm>
            <a:off x="1278529" y="2236195"/>
            <a:ext cx="143885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互动性缺乏</a:t>
            </a:r>
          </a:p>
        </p:txBody>
      </p:sp>
      <p:sp>
        <p:nvSpPr>
          <p:cNvPr id="64" name="任意多边形: 形状 63">
            <a:extLst>
              <a:ext uri="{FF2B5EF4-FFF2-40B4-BE49-F238E27FC236}">
                <a16:creationId xmlns:a16="http://schemas.microsoft.com/office/drawing/2014/main" id="{489D8F1B-3995-4226-AFB9-3085644CE945}"/>
              </a:ext>
            </a:extLst>
          </p:cNvPr>
          <p:cNvSpPr/>
          <p:nvPr/>
        </p:nvSpPr>
        <p:spPr>
          <a:xfrm flipH="1" flipV="1">
            <a:off x="815562" y="3260152"/>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65" name="文本框 64">
            <a:extLst>
              <a:ext uri="{FF2B5EF4-FFF2-40B4-BE49-F238E27FC236}">
                <a16:creationId xmlns:a16="http://schemas.microsoft.com/office/drawing/2014/main" id="{FE1F6A31-5229-48C1-9C91-9C4CE92C812B}"/>
              </a:ext>
            </a:extLst>
          </p:cNvPr>
          <p:cNvSpPr txBox="1"/>
          <p:nvPr/>
        </p:nvSpPr>
        <p:spPr>
          <a:xfrm>
            <a:off x="3315003" y="3260151"/>
            <a:ext cx="4751099" cy="1025024"/>
          </a:xfrm>
          <a:prstGeom prst="rect">
            <a:avLst/>
          </a:prstGeom>
          <a:noFill/>
        </p:spPr>
        <p:txBody>
          <a:bodyPr wrap="square" lIns="0" rtlCol="0">
            <a:spAutoFit/>
          </a:bodyPr>
          <a:lstStyle/>
          <a:p>
            <a:pPr>
              <a:lnSpc>
                <a:spcPct val="130000"/>
              </a:lnSpc>
              <a:spcAft>
                <a:spcPts val="600"/>
              </a:spcAft>
            </a:pPr>
            <a:r>
              <a:rPr lang="zh-CN" altLang="en-US" sz="1600" dirty="0">
                <a:solidFill>
                  <a:schemeClr val="tx1">
                    <a:lumMod val="65000"/>
                    <a:lumOff val="35000"/>
                  </a:schemeClr>
                </a:solidFill>
                <a:cs typeface="+mn-ea"/>
                <a:sym typeface="+mn-lt"/>
              </a:rPr>
              <a:t>应用可能未集成动态的通知系统来提醒用户即将到期的借阅或预定的活动。一个有效的通知系统可以帮助用户更好地管理他们的时间和资源。</a:t>
            </a:r>
          </a:p>
        </p:txBody>
      </p:sp>
      <p:sp>
        <p:nvSpPr>
          <p:cNvPr id="66" name="文本框 65">
            <a:extLst>
              <a:ext uri="{FF2B5EF4-FFF2-40B4-BE49-F238E27FC236}">
                <a16:creationId xmlns:a16="http://schemas.microsoft.com/office/drawing/2014/main" id="{C0EAD350-C26D-4DED-9BC5-C3FC431B5222}"/>
              </a:ext>
            </a:extLst>
          </p:cNvPr>
          <p:cNvSpPr txBox="1"/>
          <p:nvPr/>
        </p:nvSpPr>
        <p:spPr>
          <a:xfrm>
            <a:off x="1009225" y="3405239"/>
            <a:ext cx="197746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通知和提醒系统</a:t>
            </a:r>
          </a:p>
        </p:txBody>
      </p:sp>
      <p:sp>
        <p:nvSpPr>
          <p:cNvPr id="67" name="任意多边形: 形状 66">
            <a:extLst>
              <a:ext uri="{FF2B5EF4-FFF2-40B4-BE49-F238E27FC236}">
                <a16:creationId xmlns:a16="http://schemas.microsoft.com/office/drawing/2014/main" id="{47147847-5385-42BE-9AF9-70DEAAE06AC9}"/>
              </a:ext>
            </a:extLst>
          </p:cNvPr>
          <p:cNvSpPr/>
          <p:nvPr/>
        </p:nvSpPr>
        <p:spPr>
          <a:xfrm flipH="1" flipV="1">
            <a:off x="815562" y="4429196"/>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68" name="文本框 67">
            <a:extLst>
              <a:ext uri="{FF2B5EF4-FFF2-40B4-BE49-F238E27FC236}">
                <a16:creationId xmlns:a16="http://schemas.microsoft.com/office/drawing/2014/main" id="{38F6EAB6-B0DB-43FA-AF6E-16FA1314C1BB}"/>
              </a:ext>
            </a:extLst>
          </p:cNvPr>
          <p:cNvSpPr txBox="1"/>
          <p:nvPr/>
        </p:nvSpPr>
        <p:spPr>
          <a:xfrm>
            <a:off x="3315003" y="4429195"/>
            <a:ext cx="4751099" cy="1025024"/>
          </a:xfrm>
          <a:prstGeom prst="rect">
            <a:avLst/>
          </a:prstGeom>
          <a:noFill/>
        </p:spPr>
        <p:txBody>
          <a:bodyPr wrap="square" lIns="0" rtlCol="0">
            <a:spAutoFit/>
          </a:bodyPr>
          <a:lstStyle/>
          <a:p>
            <a:pPr>
              <a:lnSpc>
                <a:spcPct val="130000"/>
              </a:lnSpc>
              <a:spcAft>
                <a:spcPts val="600"/>
              </a:spcAft>
            </a:pPr>
            <a:r>
              <a:rPr lang="zh-CN" altLang="en-US" sz="1600" dirty="0">
                <a:solidFill>
                  <a:schemeClr val="tx1">
                    <a:lumMod val="65000"/>
                    <a:lumOff val="35000"/>
                  </a:schemeClr>
                </a:solidFill>
                <a:cs typeface="+mn-ea"/>
                <a:sym typeface="+mn-lt"/>
              </a:rPr>
              <a:t>尽管应用提供了基本的个性化服务，但在智能推荐方面可能还不够成熟。分析用户行为并提供个性化的推荐可以进一步提升用户满意度和应用的吸引力。</a:t>
            </a:r>
          </a:p>
        </p:txBody>
      </p:sp>
      <p:sp>
        <p:nvSpPr>
          <p:cNvPr id="69" name="文本框 68">
            <a:extLst>
              <a:ext uri="{FF2B5EF4-FFF2-40B4-BE49-F238E27FC236}">
                <a16:creationId xmlns:a16="http://schemas.microsoft.com/office/drawing/2014/main" id="{E04E89BF-F2A4-47ED-9818-0DDD80058C26}"/>
              </a:ext>
            </a:extLst>
          </p:cNvPr>
          <p:cNvSpPr txBox="1"/>
          <p:nvPr/>
        </p:nvSpPr>
        <p:spPr>
          <a:xfrm>
            <a:off x="1009224" y="4574283"/>
            <a:ext cx="1977464"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个性化推荐不足</a:t>
            </a:r>
          </a:p>
        </p:txBody>
      </p:sp>
      <p:sp>
        <p:nvSpPr>
          <p:cNvPr id="70" name="任意多边形: 形状 69">
            <a:extLst>
              <a:ext uri="{FF2B5EF4-FFF2-40B4-BE49-F238E27FC236}">
                <a16:creationId xmlns:a16="http://schemas.microsoft.com/office/drawing/2014/main" id="{1396E1F0-C0AB-4A79-B5BD-1BA8905F0B20}"/>
              </a:ext>
            </a:extLst>
          </p:cNvPr>
          <p:cNvSpPr/>
          <p:nvPr/>
        </p:nvSpPr>
        <p:spPr>
          <a:xfrm flipH="1" flipV="1">
            <a:off x="815562" y="5598239"/>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71" name="文本框 70">
            <a:extLst>
              <a:ext uri="{FF2B5EF4-FFF2-40B4-BE49-F238E27FC236}">
                <a16:creationId xmlns:a16="http://schemas.microsoft.com/office/drawing/2014/main" id="{73C02308-E094-4665-BFB1-89293334CBA6}"/>
              </a:ext>
            </a:extLst>
          </p:cNvPr>
          <p:cNvSpPr txBox="1"/>
          <p:nvPr/>
        </p:nvSpPr>
        <p:spPr>
          <a:xfrm>
            <a:off x="3315003" y="5598238"/>
            <a:ext cx="4751099" cy="1025024"/>
          </a:xfrm>
          <a:prstGeom prst="rect">
            <a:avLst/>
          </a:prstGeom>
          <a:noFill/>
        </p:spPr>
        <p:txBody>
          <a:bodyPr wrap="square" lIns="0" rtlCol="0">
            <a:spAutoFit/>
          </a:bodyPr>
          <a:lstStyle/>
          <a:p>
            <a:pPr>
              <a:lnSpc>
                <a:spcPct val="130000"/>
              </a:lnSpc>
              <a:spcAft>
                <a:spcPts val="600"/>
              </a:spcAft>
            </a:pPr>
            <a:r>
              <a:rPr lang="zh-CN" altLang="en-US" sz="1600" dirty="0">
                <a:solidFill>
                  <a:schemeClr val="tx1">
                    <a:lumMod val="65000"/>
                    <a:lumOff val="35000"/>
                  </a:schemeClr>
                </a:solidFill>
                <a:cs typeface="+mn-ea"/>
                <a:sym typeface="+mn-lt"/>
              </a:rPr>
              <a:t>扩展语言支持和适应不同文化的内容展示将是提高全球用户满意度的关键。也可以适用于国外交流的学生与教授团队。</a:t>
            </a:r>
          </a:p>
        </p:txBody>
      </p:sp>
      <p:sp>
        <p:nvSpPr>
          <p:cNvPr id="72" name="文本框 71">
            <a:extLst>
              <a:ext uri="{FF2B5EF4-FFF2-40B4-BE49-F238E27FC236}">
                <a16:creationId xmlns:a16="http://schemas.microsoft.com/office/drawing/2014/main" id="{AC2161DD-929A-4D00-9CBD-0A81D011D023}"/>
              </a:ext>
            </a:extLst>
          </p:cNvPr>
          <p:cNvSpPr txBox="1"/>
          <p:nvPr/>
        </p:nvSpPr>
        <p:spPr>
          <a:xfrm>
            <a:off x="1278529" y="5743326"/>
            <a:ext cx="1438855"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多语言支持</a:t>
            </a:r>
          </a:p>
        </p:txBody>
      </p:sp>
      <p:sp>
        <p:nvSpPr>
          <p:cNvPr id="73" name="任意多边形: 形状 72">
            <a:extLst>
              <a:ext uri="{FF2B5EF4-FFF2-40B4-BE49-F238E27FC236}">
                <a16:creationId xmlns:a16="http://schemas.microsoft.com/office/drawing/2014/main" id="{AD653A88-2C30-41E3-B3F2-EADE7901DEB8}"/>
              </a:ext>
            </a:extLst>
          </p:cNvPr>
          <p:cNvSpPr/>
          <p:nvPr/>
        </p:nvSpPr>
        <p:spPr>
          <a:xfrm flipH="1" flipV="1">
            <a:off x="8868648" y="2636305"/>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74" name="文本框 73">
            <a:extLst>
              <a:ext uri="{FF2B5EF4-FFF2-40B4-BE49-F238E27FC236}">
                <a16:creationId xmlns:a16="http://schemas.microsoft.com/office/drawing/2014/main" id="{0B2BA65D-1044-4BA8-B94B-4A6BBDBCCEC0}"/>
              </a:ext>
            </a:extLst>
          </p:cNvPr>
          <p:cNvSpPr txBox="1"/>
          <p:nvPr/>
        </p:nvSpPr>
        <p:spPr>
          <a:xfrm>
            <a:off x="9196963" y="2781392"/>
            <a:ext cx="1708160"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界面元素密度</a:t>
            </a:r>
          </a:p>
        </p:txBody>
      </p:sp>
      <p:sp>
        <p:nvSpPr>
          <p:cNvPr id="75" name="任意多边形: 形状 74">
            <a:extLst>
              <a:ext uri="{FF2B5EF4-FFF2-40B4-BE49-F238E27FC236}">
                <a16:creationId xmlns:a16="http://schemas.microsoft.com/office/drawing/2014/main" id="{BBEAFD51-32A7-48D5-8C87-CF9BBD58506F}"/>
              </a:ext>
            </a:extLst>
          </p:cNvPr>
          <p:cNvSpPr/>
          <p:nvPr/>
        </p:nvSpPr>
        <p:spPr>
          <a:xfrm flipH="1" flipV="1">
            <a:off x="8868648" y="3805349"/>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76" name="文本框 75">
            <a:extLst>
              <a:ext uri="{FF2B5EF4-FFF2-40B4-BE49-F238E27FC236}">
                <a16:creationId xmlns:a16="http://schemas.microsoft.com/office/drawing/2014/main" id="{EC22C8D2-A553-4DF6-9EC8-5F015A82B027}"/>
              </a:ext>
            </a:extLst>
          </p:cNvPr>
          <p:cNvSpPr txBox="1"/>
          <p:nvPr/>
        </p:nvSpPr>
        <p:spPr>
          <a:xfrm>
            <a:off x="9196963" y="3950436"/>
            <a:ext cx="1708160"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交互反馈不足</a:t>
            </a:r>
          </a:p>
        </p:txBody>
      </p:sp>
      <p:sp>
        <p:nvSpPr>
          <p:cNvPr id="77" name="任意多边形: 形状 76">
            <a:extLst>
              <a:ext uri="{FF2B5EF4-FFF2-40B4-BE49-F238E27FC236}">
                <a16:creationId xmlns:a16="http://schemas.microsoft.com/office/drawing/2014/main" id="{86A5F76C-1D8A-493F-BDC3-43D85ECA4466}"/>
              </a:ext>
            </a:extLst>
          </p:cNvPr>
          <p:cNvSpPr/>
          <p:nvPr/>
        </p:nvSpPr>
        <p:spPr>
          <a:xfrm flipH="1" flipV="1">
            <a:off x="8868648" y="4974393"/>
            <a:ext cx="2237788" cy="690287"/>
          </a:xfrm>
          <a:custGeom>
            <a:avLst/>
            <a:gdLst>
              <a:gd name="connsiteX0" fmla="*/ 9053 w 630892"/>
              <a:gd name="connsiteY0" fmla="*/ 1481435 h 1481435"/>
              <a:gd name="connsiteX1" fmla="*/ 621840 w 630892"/>
              <a:gd name="connsiteY1" fmla="*/ 1481435 h 1481435"/>
              <a:gd name="connsiteX2" fmla="*/ 630892 w 630892"/>
              <a:gd name="connsiteY2" fmla="*/ 1436597 h 1481435"/>
              <a:gd name="connsiteX3" fmla="*/ 630892 w 630892"/>
              <a:gd name="connsiteY3" fmla="*/ 315446 h 1481435"/>
              <a:gd name="connsiteX4" fmla="*/ 315446 w 630892"/>
              <a:gd name="connsiteY4" fmla="*/ 0 h 1481435"/>
              <a:gd name="connsiteX5" fmla="*/ 0 w 630892"/>
              <a:gd name="connsiteY5" fmla="*/ 315446 h 1481435"/>
              <a:gd name="connsiteX6" fmla="*/ 0 w 630892"/>
              <a:gd name="connsiteY6" fmla="*/ 1436597 h 148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892" h="1481435">
                <a:moveTo>
                  <a:pt x="9053" y="1481435"/>
                </a:moveTo>
                <a:lnTo>
                  <a:pt x="621840" y="1481435"/>
                </a:lnTo>
                <a:lnTo>
                  <a:pt x="630892" y="1436597"/>
                </a:lnTo>
                <a:lnTo>
                  <a:pt x="630892" y="315446"/>
                </a:lnTo>
                <a:cubicBezTo>
                  <a:pt x="630892" y="141230"/>
                  <a:pt x="489662" y="0"/>
                  <a:pt x="315446" y="0"/>
                </a:cubicBezTo>
                <a:cubicBezTo>
                  <a:pt x="141230" y="0"/>
                  <a:pt x="0" y="141230"/>
                  <a:pt x="0" y="315446"/>
                </a:cubicBezTo>
                <a:lnTo>
                  <a:pt x="0" y="1436597"/>
                </a:lnTo>
                <a:close/>
              </a:path>
            </a:pathLst>
          </a:cu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78" name="文本框 77">
            <a:extLst>
              <a:ext uri="{FF2B5EF4-FFF2-40B4-BE49-F238E27FC236}">
                <a16:creationId xmlns:a16="http://schemas.microsoft.com/office/drawing/2014/main" id="{1DF90314-B93E-4DA8-AADA-D99C78E44A40}"/>
              </a:ext>
            </a:extLst>
          </p:cNvPr>
          <p:cNvSpPr txBox="1"/>
          <p:nvPr/>
        </p:nvSpPr>
        <p:spPr>
          <a:xfrm>
            <a:off x="9062310" y="5119480"/>
            <a:ext cx="1977464" cy="400110"/>
          </a:xfrm>
          <a:prstGeom prst="rect">
            <a:avLst/>
          </a:prstGeom>
          <a:noFill/>
        </p:spPr>
        <p:txBody>
          <a:bodyPr wrap="none" lIns="0" rtlCol="0">
            <a:spAutoFit/>
          </a:bodyPr>
          <a:lstStyle/>
          <a:p>
            <a:pPr algn="ctr"/>
            <a:r>
              <a:rPr lang="zh-CN" altLang="en-US" sz="2000" spc="100" dirty="0">
                <a:solidFill>
                  <a:schemeClr val="tx1">
                    <a:lumMod val="65000"/>
                    <a:lumOff val="35000"/>
                  </a:schemeClr>
                </a:solidFill>
                <a:latin typeface="+mj-ea"/>
                <a:ea typeface="+mj-ea"/>
                <a:cs typeface="+mn-ea"/>
                <a:sym typeface="+mn-lt"/>
              </a:rPr>
              <a:t>个性化定制不足</a:t>
            </a:r>
          </a:p>
        </p:txBody>
      </p:sp>
    </p:spTree>
    <p:extLst>
      <p:ext uri="{BB962C8B-B14F-4D97-AF65-F5344CB8AC3E}">
        <p14:creationId xmlns:p14="http://schemas.microsoft.com/office/powerpoint/2010/main" val="284246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改进方法</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sp>
        <p:nvSpPr>
          <p:cNvPr id="6" name="标题 32">
            <a:extLst>
              <a:ext uri="{FF2B5EF4-FFF2-40B4-BE49-F238E27FC236}">
                <a16:creationId xmlns:a16="http://schemas.microsoft.com/office/drawing/2014/main" id="{1F0E1B3F-95E6-4300-94C8-A0ED7754E4D8}"/>
              </a:ext>
            </a:extLst>
          </p:cNvPr>
          <p:cNvSpPr txBox="1">
            <a:spLocks/>
          </p:cNvSpPr>
          <p:nvPr/>
        </p:nvSpPr>
        <p:spPr>
          <a:xfrm>
            <a:off x="548829" y="1307633"/>
            <a:ext cx="11094342" cy="51022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800" kern="1200" spc="100" dirty="0">
                <a:gradFill flip="none" rotWithShape="1">
                  <a:gsLst>
                    <a:gs pos="100000">
                      <a:schemeClr val="accent4"/>
                    </a:gs>
                    <a:gs pos="0">
                      <a:schemeClr val="accent1"/>
                    </a:gs>
                  </a:gsLst>
                  <a:lin ang="0" scaled="1"/>
                  <a:tileRect/>
                </a:gradFill>
                <a:latin typeface="+mj-ea"/>
                <a:ea typeface="+mj-ea"/>
                <a:cs typeface="+mn-cs"/>
              </a:defRPr>
            </a:lvl1pPr>
          </a:lstStyle>
          <a:p>
            <a:pPr algn="just">
              <a:lnSpc>
                <a:spcPct val="150000"/>
              </a:lnSpc>
            </a:pPr>
            <a:r>
              <a:rPr lang="zh-CN" altLang="en-US" sz="2400" dirty="0"/>
              <a:t>功能评估改进方案</a:t>
            </a:r>
            <a:endParaRPr lang="en-US" altLang="zh-CN" sz="2400" dirty="0"/>
          </a:p>
          <a:p>
            <a:pPr marL="342900" indent="-342900" algn="just">
              <a:lnSpc>
                <a:spcPct val="150000"/>
              </a:lnSpc>
              <a:buFont typeface="Wingdings" panose="05000000000000000000" pitchFamily="2" charset="2"/>
              <a:buChar char="ü"/>
            </a:pPr>
            <a:r>
              <a:rPr lang="zh-CN" altLang="en-US" sz="2000" b="1" dirty="0">
                <a:solidFill>
                  <a:schemeClr val="tx1">
                    <a:lumMod val="50000"/>
                    <a:lumOff val="50000"/>
                  </a:schemeClr>
                </a:solidFill>
                <a:latin typeface="+mn-ea"/>
                <a:ea typeface="+mn-ea"/>
              </a:rPr>
              <a:t>增加互动性：</a:t>
            </a:r>
            <a:r>
              <a:rPr lang="zh-CN" altLang="en-US" sz="2000" dirty="0">
                <a:solidFill>
                  <a:schemeClr val="tx1">
                    <a:lumMod val="50000"/>
                    <a:lumOff val="50000"/>
                  </a:schemeClr>
                </a:solidFill>
                <a:latin typeface="+mn-ea"/>
                <a:ea typeface="+mn-ea"/>
              </a:rPr>
              <a:t>引入书评、用户推荐和实时问答，促进用户之间的互动与交流。</a:t>
            </a:r>
            <a:endParaRPr lang="en-US" altLang="zh-CN" sz="2000" dirty="0">
              <a:solidFill>
                <a:schemeClr val="tx1">
                  <a:lumMod val="50000"/>
                  <a:lumOff val="50000"/>
                </a:schemeClr>
              </a:solidFill>
              <a:latin typeface="+mn-ea"/>
              <a:ea typeface="+mn-ea"/>
            </a:endParaRPr>
          </a:p>
          <a:p>
            <a:pPr marL="342900" indent="-342900" algn="just">
              <a:lnSpc>
                <a:spcPct val="150000"/>
              </a:lnSpc>
              <a:buFont typeface="Wingdings" panose="05000000000000000000" pitchFamily="2" charset="2"/>
              <a:buChar char="ü"/>
            </a:pPr>
            <a:r>
              <a:rPr lang="zh-CN" altLang="en-US" sz="2000" b="1" dirty="0">
                <a:solidFill>
                  <a:schemeClr val="tx1">
                    <a:lumMod val="50000"/>
                    <a:lumOff val="50000"/>
                  </a:schemeClr>
                </a:solidFill>
                <a:latin typeface="+mn-ea"/>
                <a:ea typeface="+mn-ea"/>
              </a:rPr>
              <a:t>完善通知和提醒系统：</a:t>
            </a:r>
            <a:r>
              <a:rPr lang="zh-CN" altLang="en-US" sz="2000" dirty="0">
                <a:solidFill>
                  <a:schemeClr val="tx1">
                    <a:lumMod val="50000"/>
                    <a:lumOff val="50000"/>
                  </a:schemeClr>
                </a:solidFill>
                <a:latin typeface="+mn-ea"/>
                <a:ea typeface="+mn-ea"/>
              </a:rPr>
              <a:t>开发综合通知系统，包含图书到期提醒及活动通知，提供自定义通知设置。</a:t>
            </a:r>
            <a:endParaRPr lang="en-US" altLang="zh-CN" sz="2000" dirty="0">
              <a:solidFill>
                <a:schemeClr val="tx1">
                  <a:lumMod val="50000"/>
                  <a:lumOff val="50000"/>
                </a:schemeClr>
              </a:solidFill>
              <a:latin typeface="+mn-ea"/>
              <a:ea typeface="+mn-ea"/>
            </a:endParaRPr>
          </a:p>
          <a:p>
            <a:pPr marL="342900" indent="-342900" algn="just">
              <a:lnSpc>
                <a:spcPct val="150000"/>
              </a:lnSpc>
              <a:buFont typeface="Wingdings" panose="05000000000000000000" pitchFamily="2" charset="2"/>
              <a:buChar char="ü"/>
            </a:pPr>
            <a:r>
              <a:rPr lang="zh-CN" altLang="en-US" sz="2000" b="1" dirty="0">
                <a:solidFill>
                  <a:schemeClr val="tx1">
                    <a:lumMod val="50000"/>
                    <a:lumOff val="50000"/>
                  </a:schemeClr>
                </a:solidFill>
                <a:latin typeface="+mn-ea"/>
                <a:ea typeface="+mn-ea"/>
              </a:rPr>
              <a:t>增强个性化和智能推荐：</a:t>
            </a:r>
            <a:r>
              <a:rPr lang="zh-CN" altLang="en-US" sz="2000" dirty="0">
                <a:solidFill>
                  <a:schemeClr val="tx1">
                    <a:lumMod val="50000"/>
                    <a:lumOff val="50000"/>
                  </a:schemeClr>
                </a:solidFill>
                <a:latin typeface="+mn-ea"/>
                <a:ea typeface="+mn-ea"/>
              </a:rPr>
              <a:t>根据用户阅读历史和互动推荐相似书籍，提升个性化体验。扩展多语言和文化适应性：增加多语言支持和文化敏感的内容展示，满足国际用户需求。</a:t>
            </a:r>
            <a:endParaRPr lang="en-US" altLang="zh-CN" sz="2000" dirty="0">
              <a:solidFill>
                <a:schemeClr val="tx1">
                  <a:lumMod val="50000"/>
                  <a:lumOff val="50000"/>
                </a:schemeClr>
              </a:solidFill>
              <a:latin typeface="+mn-ea"/>
              <a:ea typeface="+mn-ea"/>
            </a:endParaRPr>
          </a:p>
          <a:p>
            <a:pPr algn="just">
              <a:lnSpc>
                <a:spcPct val="150000"/>
              </a:lnSpc>
              <a:spcBef>
                <a:spcPts val="2000"/>
              </a:spcBef>
            </a:pPr>
            <a:r>
              <a:rPr lang="zh-CN" altLang="en-US" sz="2400" dirty="0"/>
              <a:t>用户交互评估改进方案</a:t>
            </a:r>
            <a:endParaRPr lang="en-US" altLang="zh-CN" sz="2400" dirty="0"/>
          </a:p>
          <a:p>
            <a:pPr marL="342900" indent="-342900" algn="just">
              <a:lnSpc>
                <a:spcPct val="150000"/>
              </a:lnSpc>
              <a:buFont typeface="Wingdings" panose="05000000000000000000" pitchFamily="2" charset="2"/>
              <a:buChar char="ü"/>
            </a:pPr>
            <a:r>
              <a:rPr lang="zh-CN" altLang="en-US" sz="2000" b="1" dirty="0">
                <a:solidFill>
                  <a:schemeClr val="tx1">
                    <a:lumMod val="50000"/>
                    <a:lumOff val="50000"/>
                  </a:schemeClr>
                </a:solidFill>
                <a:latin typeface="+mn-ea"/>
                <a:ea typeface="+mn-ea"/>
              </a:rPr>
              <a:t>优化界面元素布局：</a:t>
            </a:r>
            <a:r>
              <a:rPr lang="zh-CN" altLang="en-US" sz="2000" dirty="0">
                <a:solidFill>
                  <a:schemeClr val="tx1">
                    <a:lumMod val="50000"/>
                    <a:lumOff val="50000"/>
                  </a:schemeClr>
                </a:solidFill>
                <a:latin typeface="+mn-ea"/>
                <a:ea typeface="+mn-ea"/>
              </a:rPr>
              <a:t>精简界面元素，特别优化移动设备界面，提升用户导航体验。</a:t>
            </a:r>
            <a:endParaRPr lang="en-US" altLang="zh-CN" sz="2000" dirty="0">
              <a:solidFill>
                <a:schemeClr val="tx1">
                  <a:lumMod val="50000"/>
                  <a:lumOff val="50000"/>
                </a:schemeClr>
              </a:solidFill>
              <a:latin typeface="+mn-ea"/>
              <a:ea typeface="+mn-ea"/>
            </a:endParaRPr>
          </a:p>
          <a:p>
            <a:pPr marL="342900" indent="-342900" algn="just">
              <a:lnSpc>
                <a:spcPct val="150000"/>
              </a:lnSpc>
              <a:buFont typeface="Wingdings" panose="05000000000000000000" pitchFamily="2" charset="2"/>
              <a:buChar char="ü"/>
            </a:pPr>
            <a:r>
              <a:rPr lang="zh-CN" altLang="en-US" sz="2000" b="1" dirty="0">
                <a:solidFill>
                  <a:schemeClr val="tx1">
                    <a:lumMod val="50000"/>
                    <a:lumOff val="50000"/>
                  </a:schemeClr>
                </a:solidFill>
                <a:latin typeface="+mn-ea"/>
                <a:ea typeface="+mn-ea"/>
              </a:rPr>
              <a:t>丰富交互反馈：</a:t>
            </a:r>
            <a:r>
              <a:rPr lang="zh-CN" altLang="en-US" sz="2000" dirty="0">
                <a:solidFill>
                  <a:schemeClr val="tx1">
                    <a:lumMod val="50000"/>
                    <a:lumOff val="50000"/>
                  </a:schemeClr>
                </a:solidFill>
                <a:latin typeface="+mn-ea"/>
                <a:ea typeface="+mn-ea"/>
              </a:rPr>
              <a:t>提供丰富的操作反馈和清晰的错误指导，增强用户的操作明确性。</a:t>
            </a:r>
            <a:endParaRPr lang="en-US" altLang="zh-CN" sz="2000" dirty="0">
              <a:solidFill>
                <a:schemeClr val="tx1">
                  <a:lumMod val="50000"/>
                  <a:lumOff val="50000"/>
                </a:schemeClr>
              </a:solidFill>
              <a:latin typeface="+mn-ea"/>
              <a:ea typeface="+mn-ea"/>
            </a:endParaRPr>
          </a:p>
          <a:p>
            <a:pPr marL="342900" indent="-342900" algn="just">
              <a:lnSpc>
                <a:spcPct val="150000"/>
              </a:lnSpc>
              <a:buFont typeface="Wingdings" panose="05000000000000000000" pitchFamily="2" charset="2"/>
              <a:buChar char="ü"/>
            </a:pPr>
            <a:r>
              <a:rPr lang="zh-CN" altLang="en-US" sz="2000" b="1" dirty="0">
                <a:solidFill>
                  <a:schemeClr val="tx1">
                    <a:lumMod val="50000"/>
                    <a:lumOff val="50000"/>
                  </a:schemeClr>
                </a:solidFill>
                <a:latin typeface="+mn-ea"/>
                <a:ea typeface="+mn-ea"/>
              </a:rPr>
              <a:t>提供更多个性化定制选项：</a:t>
            </a:r>
            <a:r>
              <a:rPr lang="zh-CN" altLang="en-US" sz="2000" dirty="0">
                <a:solidFill>
                  <a:schemeClr val="tx1">
                    <a:lumMod val="50000"/>
                    <a:lumOff val="50000"/>
                  </a:schemeClr>
                </a:solidFill>
                <a:latin typeface="+mn-ea"/>
                <a:ea typeface="+mn-ea"/>
              </a:rPr>
              <a:t>允许用户定制应用视觉主题和界面布局，增强个性化使用体验。</a:t>
            </a:r>
          </a:p>
        </p:txBody>
      </p:sp>
    </p:spTree>
    <p:extLst>
      <p:ext uri="{BB962C8B-B14F-4D97-AF65-F5344CB8AC3E}">
        <p14:creationId xmlns:p14="http://schemas.microsoft.com/office/powerpoint/2010/main" val="121798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275FBD-598A-4819-A012-AC1B93C6F12D}"/>
              </a:ext>
            </a:extLst>
          </p:cNvPr>
          <p:cNvSpPr txBox="1"/>
          <p:nvPr/>
        </p:nvSpPr>
        <p:spPr>
          <a:xfrm>
            <a:off x="453158" y="1538826"/>
            <a:ext cx="5840060" cy="2099357"/>
          </a:xfrm>
          <a:prstGeom prst="rect">
            <a:avLst/>
          </a:prstGeom>
          <a:noFill/>
        </p:spPr>
        <p:txBody>
          <a:bodyPr wrap="none" rtlCol="0">
            <a:spAutoFit/>
          </a:bodyPr>
          <a:lstStyle/>
          <a:p>
            <a:pPr>
              <a:lnSpc>
                <a:spcPct val="125000"/>
              </a:lnSpc>
            </a:pPr>
            <a:r>
              <a:rPr lang="zh-CN" altLang="en-US" sz="6000" spc="100" dirty="0">
                <a:gradFill flip="none" rotWithShape="1">
                  <a:gsLst>
                    <a:gs pos="100000">
                      <a:schemeClr val="accent4"/>
                    </a:gs>
                    <a:gs pos="0">
                      <a:schemeClr val="accent1"/>
                    </a:gs>
                  </a:gsLst>
                  <a:lin ang="2700000" scaled="1"/>
                  <a:tileRect/>
                </a:gradFill>
                <a:latin typeface="+mj-ea"/>
                <a:ea typeface="+mj-ea"/>
                <a:sym typeface="+mn-lt"/>
              </a:rPr>
              <a:t>感谢聆听！</a:t>
            </a:r>
            <a:endParaRPr lang="en-US" altLang="zh-CN" sz="6000" spc="100" dirty="0">
              <a:gradFill flip="none" rotWithShape="1">
                <a:gsLst>
                  <a:gs pos="100000">
                    <a:schemeClr val="accent4"/>
                  </a:gs>
                  <a:gs pos="0">
                    <a:schemeClr val="accent1"/>
                  </a:gs>
                </a:gsLst>
                <a:lin ang="2700000" scaled="1"/>
                <a:tileRect/>
              </a:gradFill>
              <a:latin typeface="+mj-ea"/>
              <a:ea typeface="+mj-ea"/>
              <a:sym typeface="+mn-lt"/>
            </a:endParaRPr>
          </a:p>
          <a:p>
            <a:pPr>
              <a:lnSpc>
                <a:spcPct val="125000"/>
              </a:lnSpc>
            </a:pPr>
            <a:r>
              <a:rPr lang="zh-CN" altLang="en-US" sz="4800" spc="100" dirty="0">
                <a:gradFill flip="none" rotWithShape="1">
                  <a:gsLst>
                    <a:gs pos="100000">
                      <a:schemeClr val="accent4"/>
                    </a:gs>
                    <a:gs pos="0">
                      <a:schemeClr val="accent1"/>
                    </a:gs>
                  </a:gsLst>
                  <a:lin ang="2700000" scaled="1"/>
                  <a:tileRect/>
                </a:gradFill>
                <a:latin typeface="+mj-ea"/>
                <a:ea typeface="+mj-ea"/>
                <a:sym typeface="+mn-lt"/>
              </a:rPr>
              <a:t>图书馆综合服务系统</a:t>
            </a:r>
          </a:p>
        </p:txBody>
      </p:sp>
      <p:sp>
        <p:nvSpPr>
          <p:cNvPr id="6" name="文本框 5">
            <a:extLst>
              <a:ext uri="{FF2B5EF4-FFF2-40B4-BE49-F238E27FC236}">
                <a16:creationId xmlns:a16="http://schemas.microsoft.com/office/drawing/2014/main" id="{FBE08521-7584-4BA5-8A74-BC7D7540847E}"/>
              </a:ext>
            </a:extLst>
          </p:cNvPr>
          <p:cNvSpPr txBox="1"/>
          <p:nvPr/>
        </p:nvSpPr>
        <p:spPr>
          <a:xfrm>
            <a:off x="453159" y="3697980"/>
            <a:ext cx="4385541" cy="338554"/>
          </a:xfrm>
          <a:prstGeom prst="rect">
            <a:avLst/>
          </a:prstGeom>
          <a:noFill/>
        </p:spPr>
        <p:txBody>
          <a:bodyPr wrap="square">
            <a:spAutoFit/>
          </a:bodyPr>
          <a:lstStyle/>
          <a:p>
            <a:pPr algn="dist"/>
            <a:r>
              <a:rPr lang="en-US" altLang="zh-CN" sz="1600" b="1" dirty="0">
                <a:solidFill>
                  <a:schemeClr val="tx1">
                    <a:lumMod val="50000"/>
                    <a:lumOff val="50000"/>
                    <a:alpha val="42000"/>
                  </a:schemeClr>
                </a:solidFill>
                <a:ea typeface="+mj-ea"/>
                <a:cs typeface="+mn-ea"/>
              </a:rPr>
              <a:t>Integrated Library Service System</a:t>
            </a:r>
            <a:endParaRPr lang="zh-CN" altLang="en-US" sz="1600" b="1" dirty="0">
              <a:solidFill>
                <a:schemeClr val="tx1">
                  <a:lumMod val="50000"/>
                  <a:lumOff val="50000"/>
                  <a:alpha val="42000"/>
                </a:schemeClr>
              </a:solidFill>
              <a:ea typeface="+mj-ea"/>
              <a:cs typeface="+mn-ea"/>
            </a:endParaRPr>
          </a:p>
        </p:txBody>
      </p:sp>
      <p:grpSp>
        <p:nvGrpSpPr>
          <p:cNvPr id="2" name="组合 1">
            <a:extLst>
              <a:ext uri="{FF2B5EF4-FFF2-40B4-BE49-F238E27FC236}">
                <a16:creationId xmlns:a16="http://schemas.microsoft.com/office/drawing/2014/main" id="{3067C397-491D-4209-9202-9DEDAC899454}"/>
              </a:ext>
            </a:extLst>
          </p:cNvPr>
          <p:cNvGrpSpPr/>
          <p:nvPr/>
        </p:nvGrpSpPr>
        <p:grpSpPr>
          <a:xfrm>
            <a:off x="453158" y="4732080"/>
            <a:ext cx="2761178" cy="1055608"/>
            <a:chOff x="878038" y="4477509"/>
            <a:chExt cx="2761178" cy="1055608"/>
          </a:xfrm>
        </p:grpSpPr>
        <p:sp>
          <p:nvSpPr>
            <p:cNvPr id="8" name="矩形: 圆角 7">
              <a:extLst>
                <a:ext uri="{FF2B5EF4-FFF2-40B4-BE49-F238E27FC236}">
                  <a16:creationId xmlns:a16="http://schemas.microsoft.com/office/drawing/2014/main" id="{9B77B6EE-C80A-44C4-A220-07174635E885}"/>
                </a:ext>
              </a:extLst>
            </p:cNvPr>
            <p:cNvSpPr/>
            <p:nvPr/>
          </p:nvSpPr>
          <p:spPr>
            <a:xfrm>
              <a:off x="878038" y="4477509"/>
              <a:ext cx="2761178" cy="1055608"/>
            </a:xfrm>
            <a:prstGeom prst="roundRect">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en-US" altLang="zh-CN" sz="2800" dirty="0">
                <a:solidFill>
                  <a:schemeClr val="tx1">
                    <a:lumMod val="50000"/>
                    <a:lumOff val="50000"/>
                  </a:schemeClr>
                </a:solidFill>
              </a:endParaRPr>
            </a:p>
            <a:p>
              <a:pPr algn="ctr"/>
              <a:endParaRPr lang="zh-CN" altLang="en-US" sz="2800" dirty="0">
                <a:solidFill>
                  <a:schemeClr val="tx1">
                    <a:lumMod val="50000"/>
                    <a:lumOff val="50000"/>
                  </a:schemeClr>
                </a:solidFill>
              </a:endParaRPr>
            </a:p>
          </p:txBody>
        </p:sp>
        <p:sp>
          <p:nvSpPr>
            <p:cNvPr id="10" name="文本框 9">
              <a:extLst>
                <a:ext uri="{FF2B5EF4-FFF2-40B4-BE49-F238E27FC236}">
                  <a16:creationId xmlns:a16="http://schemas.microsoft.com/office/drawing/2014/main" id="{F7AF886F-74AB-409C-9733-9C4E098FDEA4}"/>
                </a:ext>
              </a:extLst>
            </p:cNvPr>
            <p:cNvSpPr txBox="1"/>
            <p:nvPr/>
          </p:nvSpPr>
          <p:spPr>
            <a:xfrm>
              <a:off x="910559" y="4588756"/>
              <a:ext cx="2688293" cy="833113"/>
            </a:xfrm>
            <a:prstGeom prst="rect">
              <a:avLst/>
            </a:prstGeom>
            <a:noFill/>
          </p:spPr>
          <p:txBody>
            <a:bodyPr wrap="square">
              <a:spAutoFit/>
            </a:bodyPr>
            <a:lstStyle/>
            <a:p>
              <a:pPr algn="ctr">
                <a:lnSpc>
                  <a:spcPct val="125000"/>
                </a:lnSpc>
              </a:pPr>
              <a:r>
                <a:rPr lang="en-US" altLang="zh-CN" sz="2000" b="1" dirty="0">
                  <a:solidFill>
                    <a:schemeClr val="tx1">
                      <a:lumMod val="65000"/>
                      <a:lumOff val="35000"/>
                    </a:schemeClr>
                  </a:solidFill>
                  <a:latin typeface="+mn-ea"/>
                  <a:cs typeface="+mn-ea"/>
                  <a:sym typeface="+mn-lt"/>
                </a:rPr>
                <a:t>2251730   </a:t>
              </a:r>
              <a:r>
                <a:rPr lang="zh-CN" altLang="en-US" sz="2000" b="1" dirty="0">
                  <a:solidFill>
                    <a:schemeClr val="tx1">
                      <a:lumMod val="65000"/>
                      <a:lumOff val="35000"/>
                    </a:schemeClr>
                  </a:solidFill>
                  <a:latin typeface="+mn-ea"/>
                  <a:cs typeface="+mn-ea"/>
                  <a:sym typeface="+mn-lt"/>
                </a:rPr>
                <a:t>刘淑仪</a:t>
              </a:r>
              <a:endParaRPr lang="en-US" altLang="zh-CN" sz="2000" b="1" dirty="0">
                <a:solidFill>
                  <a:schemeClr val="tx1">
                    <a:lumMod val="65000"/>
                    <a:lumOff val="35000"/>
                  </a:schemeClr>
                </a:solidFill>
                <a:latin typeface="+mn-ea"/>
                <a:cs typeface="+mn-ea"/>
                <a:sym typeface="+mn-lt"/>
              </a:endParaRPr>
            </a:p>
            <a:p>
              <a:pPr algn="ctr">
                <a:lnSpc>
                  <a:spcPct val="125000"/>
                </a:lnSpc>
              </a:pPr>
              <a:r>
                <a:rPr lang="en-US" altLang="zh-CN" sz="2000" b="1" dirty="0">
                  <a:solidFill>
                    <a:schemeClr val="tx1">
                      <a:lumMod val="65000"/>
                      <a:lumOff val="35000"/>
                    </a:schemeClr>
                  </a:solidFill>
                  <a:latin typeface="+mn-ea"/>
                  <a:cs typeface="+mn-ea"/>
                  <a:sym typeface="+mn-lt"/>
                </a:rPr>
                <a:t>2250758   </a:t>
              </a:r>
              <a:r>
                <a:rPr lang="zh-CN" altLang="en-US" sz="2000" b="1" dirty="0">
                  <a:solidFill>
                    <a:schemeClr val="tx1">
                      <a:lumMod val="65000"/>
                      <a:lumOff val="35000"/>
                    </a:schemeClr>
                  </a:solidFill>
                  <a:latin typeface="+mn-ea"/>
                  <a:cs typeface="+mn-ea"/>
                  <a:sym typeface="+mn-lt"/>
                </a:rPr>
                <a:t>林继申</a:t>
              </a:r>
              <a:endParaRPr lang="en-US" altLang="zh-CN" sz="2000" b="1" dirty="0">
                <a:solidFill>
                  <a:schemeClr val="tx1">
                    <a:lumMod val="65000"/>
                    <a:lumOff val="35000"/>
                  </a:schemeClr>
                </a:solidFill>
                <a:latin typeface="+mn-ea"/>
                <a:cs typeface="+mn-ea"/>
                <a:sym typeface="+mn-lt"/>
              </a:endParaRPr>
            </a:p>
          </p:txBody>
        </p:sp>
      </p:grpSp>
      <p:pic>
        <p:nvPicPr>
          <p:cNvPr id="63" name="图片占位符 62">
            <a:extLst>
              <a:ext uri="{FF2B5EF4-FFF2-40B4-BE49-F238E27FC236}">
                <a16:creationId xmlns:a16="http://schemas.microsoft.com/office/drawing/2014/main" id="{60EC7267-7EE7-4A24-BCF8-FCAB804E06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329" b="5329"/>
          <a:stretch/>
        </p:blipFill>
        <p:spPr>
          <a:xfrm>
            <a:off x="7945099" y="718134"/>
            <a:ext cx="2688292" cy="5199915"/>
          </a:xfrm>
          <a:scene3d>
            <a:camera prst="perspectiveLeft">
              <a:rot lat="0" lon="1800000" rev="0"/>
            </a:camera>
            <a:lightRig rig="twoPt" dir="t"/>
          </a:scene3d>
        </p:spPr>
      </p:pic>
      <p:pic>
        <p:nvPicPr>
          <p:cNvPr id="16" name="图片 15">
            <a:extLst>
              <a:ext uri="{FF2B5EF4-FFF2-40B4-BE49-F238E27FC236}">
                <a16:creationId xmlns:a16="http://schemas.microsoft.com/office/drawing/2014/main" id="{AC0B6523-1E15-453D-9F9D-15BB550F5F4D}"/>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1284" y="336204"/>
            <a:ext cx="2091687" cy="507076"/>
          </a:xfrm>
          <a:prstGeom prst="rect">
            <a:avLst/>
          </a:prstGeom>
        </p:spPr>
      </p:pic>
      <p:sp>
        <p:nvSpPr>
          <p:cNvPr id="12" name="标题 1">
            <a:extLst>
              <a:ext uri="{FF2B5EF4-FFF2-40B4-BE49-F238E27FC236}">
                <a16:creationId xmlns:a16="http://schemas.microsoft.com/office/drawing/2014/main" id="{F6C45815-6B5D-4ED2-958C-5BA5E776B1F4}"/>
              </a:ext>
            </a:extLst>
          </p:cNvPr>
          <p:cNvSpPr txBox="1">
            <a:spLocks/>
          </p:cNvSpPr>
          <p:nvPr/>
        </p:nvSpPr>
        <p:spPr>
          <a:xfrm>
            <a:off x="9931400" y="6265727"/>
            <a:ext cx="2260600"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2024 </a:t>
            </a:r>
            <a:r>
              <a:rPr kumimoji="0" lang="zh-CN" altLang="en-US"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年 </a:t>
            </a:r>
            <a:r>
              <a:rPr kumimoji="0" lang="en-US" altLang="zh-CN"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6 </a:t>
            </a:r>
            <a:r>
              <a:rPr kumimoji="0" lang="zh-CN" altLang="en-US"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月 </a:t>
            </a:r>
            <a:r>
              <a:rPr kumimoji="0" lang="en-US" altLang="zh-CN"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11 </a:t>
            </a:r>
            <a:r>
              <a:rPr kumimoji="0" lang="zh-CN" altLang="en-US"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rPr>
              <a:t>日</a:t>
            </a:r>
            <a:endParaRPr kumimoji="0" lang="en-US" altLang="zh-CN" sz="1600" i="0" u="none" strike="noStrike" kern="1200" cap="none" spc="0" normalizeH="0" baseline="0" noProof="0" dirty="0">
              <a:ln>
                <a:noFill/>
              </a:ln>
              <a:solidFill>
                <a:schemeClr val="tx1">
                  <a:lumMod val="65000"/>
                  <a:lumOff val="35000"/>
                </a:schemeClr>
              </a:solidFill>
              <a:effectLst/>
              <a:uLnTx/>
              <a:uFillTx/>
              <a:latin typeface="微软雅黑"/>
              <a:ea typeface="微软雅黑" panose="020B0503020204020204" pitchFamily="34" charset="-122"/>
              <a:cs typeface="+mj-cs"/>
            </a:endParaRPr>
          </a:p>
        </p:txBody>
      </p:sp>
    </p:spTree>
    <p:extLst>
      <p:ext uri="{BB962C8B-B14F-4D97-AF65-F5344CB8AC3E}">
        <p14:creationId xmlns:p14="http://schemas.microsoft.com/office/powerpoint/2010/main" val="216347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9DA62F-2346-4CDC-80E8-7D0DF3311335}"/>
              </a:ext>
            </a:extLst>
          </p:cNvPr>
          <p:cNvSpPr txBox="1"/>
          <p:nvPr/>
        </p:nvSpPr>
        <p:spPr>
          <a:xfrm>
            <a:off x="1620080" y="3187700"/>
            <a:ext cx="3929281" cy="1200329"/>
          </a:xfrm>
          <a:prstGeom prst="rect">
            <a:avLst/>
          </a:prstGeom>
          <a:noFill/>
        </p:spPr>
        <p:txBody>
          <a:bodyPr wrap="none" rtlCol="0">
            <a:spAutoFit/>
          </a:bodyPr>
          <a:lstStyle>
            <a:defPPr>
              <a:defRPr lang="zh-CN"/>
            </a:defPPr>
            <a:lvl1pPr>
              <a:defRPr sz="8800" spc="100">
                <a:gradFill flip="none" rotWithShape="1">
                  <a:gsLst>
                    <a:gs pos="100000">
                      <a:schemeClr val="accent4"/>
                    </a:gs>
                    <a:gs pos="0">
                      <a:schemeClr val="accent1"/>
                    </a:gs>
                  </a:gsLst>
                  <a:lin ang="2700000" scaled="1"/>
                  <a:tileRect/>
                </a:gradFill>
                <a:latin typeface="+mj-ea"/>
                <a:ea typeface="+mj-ea"/>
              </a:defRPr>
            </a:lvl1pPr>
          </a:lstStyle>
          <a:p>
            <a:r>
              <a:rPr lang="zh-CN" altLang="en-US" sz="7200" dirty="0">
                <a:solidFill>
                  <a:schemeClr val="tx1">
                    <a:lumMod val="65000"/>
                    <a:lumOff val="35000"/>
                  </a:schemeClr>
                </a:solidFill>
              </a:rPr>
              <a:t>内容分析</a:t>
            </a:r>
          </a:p>
        </p:txBody>
      </p:sp>
      <p:sp>
        <p:nvSpPr>
          <p:cNvPr id="10" name="文本框 9">
            <a:extLst>
              <a:ext uri="{FF2B5EF4-FFF2-40B4-BE49-F238E27FC236}">
                <a16:creationId xmlns:a16="http://schemas.microsoft.com/office/drawing/2014/main" id="{03510E17-BCB7-4FB9-9ED4-8D4CEDE4AD60}"/>
              </a:ext>
            </a:extLst>
          </p:cNvPr>
          <p:cNvSpPr txBox="1"/>
          <p:nvPr/>
        </p:nvSpPr>
        <p:spPr>
          <a:xfrm>
            <a:off x="1670880" y="4282623"/>
            <a:ext cx="3680097" cy="338554"/>
          </a:xfrm>
          <a:prstGeom prst="rect">
            <a:avLst/>
          </a:prstGeom>
          <a:noFill/>
        </p:spPr>
        <p:txBody>
          <a:bodyPr wrap="square">
            <a:spAutoFit/>
          </a:bodyPr>
          <a:lstStyle/>
          <a:p>
            <a:r>
              <a:rPr lang="en-US" altLang="zh-CN" sz="1600" spc="300" dirty="0">
                <a:solidFill>
                  <a:schemeClr val="bg1">
                    <a:lumMod val="75000"/>
                  </a:schemeClr>
                </a:solidFill>
                <a:ea typeface="+mj-ea"/>
                <a:cs typeface="+mn-ea"/>
                <a:sym typeface="+mn-lt"/>
              </a:rPr>
              <a:t>Content Analysis</a:t>
            </a:r>
          </a:p>
        </p:txBody>
      </p:sp>
      <p:grpSp>
        <p:nvGrpSpPr>
          <p:cNvPr id="6" name="组合 5">
            <a:extLst>
              <a:ext uri="{FF2B5EF4-FFF2-40B4-BE49-F238E27FC236}">
                <a16:creationId xmlns:a16="http://schemas.microsoft.com/office/drawing/2014/main" id="{A016E01B-ABC5-40B5-A223-D849E672CD4C}"/>
              </a:ext>
            </a:extLst>
          </p:cNvPr>
          <p:cNvGrpSpPr/>
          <p:nvPr/>
        </p:nvGrpSpPr>
        <p:grpSpPr>
          <a:xfrm>
            <a:off x="7785190" y="962447"/>
            <a:ext cx="2579552" cy="2803569"/>
            <a:chOff x="8355533" y="1151453"/>
            <a:chExt cx="2579552" cy="2803569"/>
          </a:xfrm>
        </p:grpSpPr>
        <p:sp>
          <p:nvSpPr>
            <p:cNvPr id="3" name="文本框 2">
              <a:extLst>
                <a:ext uri="{FF2B5EF4-FFF2-40B4-BE49-F238E27FC236}">
                  <a16:creationId xmlns:a16="http://schemas.microsoft.com/office/drawing/2014/main" id="{B4D72598-FA0E-43EF-873B-F8D8472B0239}"/>
                </a:ext>
              </a:extLst>
            </p:cNvPr>
            <p:cNvSpPr txBox="1"/>
            <p:nvPr/>
          </p:nvSpPr>
          <p:spPr>
            <a:xfrm>
              <a:off x="8355533" y="1151453"/>
              <a:ext cx="2579552" cy="2646878"/>
            </a:xfrm>
            <a:prstGeom prst="rect">
              <a:avLst/>
            </a:prstGeom>
            <a:noFill/>
          </p:spPr>
          <p:txBody>
            <a:bodyPr wrap="none" rtlCol="0">
              <a:spAutoFit/>
            </a:bodyPr>
            <a:lstStyle/>
            <a:p>
              <a:r>
                <a:rPr lang="en-US" altLang="zh-CN" sz="16600" b="1" spc="100" dirty="0">
                  <a:gradFill flip="none" rotWithShape="1">
                    <a:gsLst>
                      <a:gs pos="100000">
                        <a:schemeClr val="accent4"/>
                      </a:gs>
                      <a:gs pos="0">
                        <a:schemeClr val="accent1"/>
                      </a:gs>
                    </a:gsLst>
                    <a:lin ang="2700000" scaled="1"/>
                    <a:tileRect/>
                  </a:gradFill>
                  <a:ea typeface="+mj-ea"/>
                  <a:sym typeface="+mn-lt"/>
                </a:rPr>
                <a:t>01</a:t>
              </a:r>
              <a:endParaRPr lang="zh-CN" altLang="en-US" sz="16600" b="1" spc="100" dirty="0">
                <a:gradFill flip="none" rotWithShape="1">
                  <a:gsLst>
                    <a:gs pos="100000">
                      <a:schemeClr val="accent4"/>
                    </a:gs>
                    <a:gs pos="0">
                      <a:schemeClr val="accent1"/>
                    </a:gs>
                  </a:gsLst>
                  <a:lin ang="2700000" scaled="1"/>
                  <a:tileRect/>
                </a:gradFill>
                <a:ea typeface="+mj-ea"/>
                <a:sym typeface="+mn-lt"/>
              </a:endParaRPr>
            </a:p>
          </p:txBody>
        </p:sp>
        <p:sp>
          <p:nvSpPr>
            <p:cNvPr id="13" name="文本框 12">
              <a:extLst>
                <a:ext uri="{FF2B5EF4-FFF2-40B4-BE49-F238E27FC236}">
                  <a16:creationId xmlns:a16="http://schemas.microsoft.com/office/drawing/2014/main" id="{C99140DD-4097-48C5-ACBF-282041AAD019}"/>
                </a:ext>
              </a:extLst>
            </p:cNvPr>
            <p:cNvSpPr txBox="1"/>
            <p:nvPr/>
          </p:nvSpPr>
          <p:spPr>
            <a:xfrm>
              <a:off x="8507375" y="3493357"/>
              <a:ext cx="2275869" cy="461665"/>
            </a:xfrm>
            <a:prstGeom prst="rect">
              <a:avLst/>
            </a:prstGeom>
            <a:noFill/>
          </p:spPr>
          <p:txBody>
            <a:bodyPr wrap="square" rtlCol="0">
              <a:spAutoFit/>
            </a:bodyPr>
            <a:lstStyle/>
            <a:p>
              <a:pPr algn="dist"/>
              <a:r>
                <a:rPr lang="en-US" altLang="zh-CN" sz="2400" spc="100" dirty="0">
                  <a:gradFill flip="none" rotWithShape="1">
                    <a:gsLst>
                      <a:gs pos="100000">
                        <a:schemeClr val="accent4"/>
                      </a:gs>
                      <a:gs pos="0">
                        <a:schemeClr val="accent1"/>
                      </a:gs>
                    </a:gsLst>
                    <a:lin ang="2700000" scaled="1"/>
                    <a:tileRect/>
                  </a:gradFill>
                  <a:ea typeface="+mj-ea"/>
                  <a:sym typeface="+mn-lt"/>
                </a:rPr>
                <a:t>PART ONE</a:t>
              </a:r>
              <a:endParaRPr lang="zh-CN" altLang="en-US" sz="2400" spc="100" dirty="0">
                <a:gradFill flip="none" rotWithShape="1">
                  <a:gsLst>
                    <a:gs pos="100000">
                      <a:schemeClr val="accent4"/>
                    </a:gs>
                    <a:gs pos="0">
                      <a:schemeClr val="accent1"/>
                    </a:gs>
                  </a:gsLst>
                  <a:lin ang="2700000" scaled="1"/>
                  <a:tileRect/>
                </a:gradFill>
                <a:ea typeface="+mj-ea"/>
                <a:sym typeface="+mn-lt"/>
              </a:endParaRPr>
            </a:p>
          </p:txBody>
        </p:sp>
      </p:grpSp>
      <p:pic>
        <p:nvPicPr>
          <p:cNvPr id="8" name="图片 7">
            <a:extLst>
              <a:ext uri="{FF2B5EF4-FFF2-40B4-BE49-F238E27FC236}">
                <a16:creationId xmlns:a16="http://schemas.microsoft.com/office/drawing/2014/main" id="{862E354B-7C4A-4D7A-B286-55B865DE7E13}"/>
              </a:ext>
            </a:extLst>
          </p:cNvPr>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1284" y="336204"/>
            <a:ext cx="2091687" cy="507076"/>
          </a:xfrm>
          <a:prstGeom prst="rect">
            <a:avLst/>
          </a:prstGeom>
        </p:spPr>
      </p:pic>
    </p:spTree>
    <p:extLst>
      <p:ext uri="{BB962C8B-B14F-4D97-AF65-F5344CB8AC3E}">
        <p14:creationId xmlns:p14="http://schemas.microsoft.com/office/powerpoint/2010/main" val="12973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目标用户群体与角色设定</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pic>
        <p:nvPicPr>
          <p:cNvPr id="11" name="图片 10">
            <a:extLst>
              <a:ext uri="{FF2B5EF4-FFF2-40B4-BE49-F238E27FC236}">
                <a16:creationId xmlns:a16="http://schemas.microsoft.com/office/drawing/2014/main" id="{EA934ABB-1FEE-4B4A-BD1D-8B33729F50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8009"/>
          <a:stretch/>
        </p:blipFill>
        <p:spPr>
          <a:xfrm>
            <a:off x="9500636" y="1403314"/>
            <a:ext cx="1978559"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2" name="表格 12">
            <a:extLst>
              <a:ext uri="{FF2B5EF4-FFF2-40B4-BE49-F238E27FC236}">
                <a16:creationId xmlns:a16="http://schemas.microsoft.com/office/drawing/2014/main" id="{FFE720DC-CB58-4506-A8CE-2F5C392E0438}"/>
              </a:ext>
            </a:extLst>
          </p:cNvPr>
          <p:cNvGraphicFramePr>
            <a:graphicFrameLocks noGrp="1"/>
          </p:cNvGraphicFramePr>
          <p:nvPr>
            <p:extLst>
              <p:ext uri="{D42A27DB-BD31-4B8C-83A1-F6EECF244321}">
                <p14:modId xmlns:p14="http://schemas.microsoft.com/office/powerpoint/2010/main" val="2024753637"/>
              </p:ext>
            </p:extLst>
          </p:nvPr>
        </p:nvGraphicFramePr>
        <p:xfrm>
          <a:off x="548829" y="3797300"/>
          <a:ext cx="11094340" cy="2590800"/>
        </p:xfrm>
        <a:graphic>
          <a:graphicData uri="http://schemas.openxmlformats.org/drawingml/2006/table">
            <a:tbl>
              <a:tblPr firstCol="1" bandRow="1">
                <a:tableStyleId>{00A15C55-8517-42AA-B614-E9B94910E393}</a:tableStyleId>
              </a:tblPr>
              <a:tblGrid>
                <a:gridCol w="2218868">
                  <a:extLst>
                    <a:ext uri="{9D8B030D-6E8A-4147-A177-3AD203B41FA5}">
                      <a16:colId xmlns:a16="http://schemas.microsoft.com/office/drawing/2014/main" val="1363752517"/>
                    </a:ext>
                  </a:extLst>
                </a:gridCol>
                <a:gridCol w="2218868">
                  <a:extLst>
                    <a:ext uri="{9D8B030D-6E8A-4147-A177-3AD203B41FA5}">
                      <a16:colId xmlns:a16="http://schemas.microsoft.com/office/drawing/2014/main" val="1969945817"/>
                    </a:ext>
                  </a:extLst>
                </a:gridCol>
                <a:gridCol w="2218868">
                  <a:extLst>
                    <a:ext uri="{9D8B030D-6E8A-4147-A177-3AD203B41FA5}">
                      <a16:colId xmlns:a16="http://schemas.microsoft.com/office/drawing/2014/main" val="2822444467"/>
                    </a:ext>
                  </a:extLst>
                </a:gridCol>
                <a:gridCol w="2218868">
                  <a:extLst>
                    <a:ext uri="{9D8B030D-6E8A-4147-A177-3AD203B41FA5}">
                      <a16:colId xmlns:a16="http://schemas.microsoft.com/office/drawing/2014/main" val="910104025"/>
                    </a:ext>
                  </a:extLst>
                </a:gridCol>
                <a:gridCol w="2218868">
                  <a:extLst>
                    <a:ext uri="{9D8B030D-6E8A-4147-A177-3AD203B41FA5}">
                      <a16:colId xmlns:a16="http://schemas.microsoft.com/office/drawing/2014/main" val="1324358445"/>
                    </a:ext>
                  </a:extLst>
                </a:gridCol>
              </a:tblGrid>
              <a:tr h="518160">
                <a:tc>
                  <a:txBody>
                    <a:bodyPr/>
                    <a:lstStyle/>
                    <a:p>
                      <a:pPr algn="ctr"/>
                      <a:r>
                        <a:rPr lang="zh-CN" altLang="en-US" sz="1800" b="1" i="0" kern="1200" dirty="0">
                          <a:solidFill>
                            <a:schemeClr val="lt1"/>
                          </a:solidFill>
                          <a:effectLst/>
                          <a:latin typeface="+mn-lt"/>
                          <a:ea typeface="+mn-ea"/>
                          <a:cs typeface="+mn-cs"/>
                        </a:rPr>
                        <a:t>职业</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普通学生</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教授</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图书馆管理员</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校外访客</a:t>
                      </a:r>
                      <a:endParaRPr lang="zh-CN" altLang="en-US" dirty="0"/>
                    </a:p>
                  </a:txBody>
                  <a:tcPr anchor="ctr"/>
                </a:tc>
                <a:extLst>
                  <a:ext uri="{0D108BD9-81ED-4DB2-BD59-A6C34878D82A}">
                    <a16:rowId xmlns:a16="http://schemas.microsoft.com/office/drawing/2014/main" val="885518662"/>
                  </a:ext>
                </a:extLst>
              </a:tr>
              <a:tr h="518160">
                <a:tc>
                  <a:txBody>
                    <a:bodyPr/>
                    <a:lstStyle/>
                    <a:p>
                      <a:pPr algn="ctr"/>
                      <a:r>
                        <a:rPr lang="zh-CN" altLang="en-US" sz="1800" b="1" i="0" kern="1200" dirty="0">
                          <a:solidFill>
                            <a:schemeClr val="lt1"/>
                          </a:solidFill>
                          <a:effectLst/>
                          <a:latin typeface="+mn-lt"/>
                          <a:ea typeface="+mn-ea"/>
                          <a:cs typeface="+mn-cs"/>
                        </a:rPr>
                        <a:t>姓名</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张三</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罗老师</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张女士</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徐茜</a:t>
                      </a:r>
                      <a:endParaRPr lang="zh-CN" altLang="en-US" dirty="0"/>
                    </a:p>
                  </a:txBody>
                  <a:tcPr anchor="ctr"/>
                </a:tc>
                <a:extLst>
                  <a:ext uri="{0D108BD9-81ED-4DB2-BD59-A6C34878D82A}">
                    <a16:rowId xmlns:a16="http://schemas.microsoft.com/office/drawing/2014/main" val="1197909822"/>
                  </a:ext>
                </a:extLst>
              </a:tr>
              <a:tr h="518160">
                <a:tc>
                  <a:txBody>
                    <a:bodyPr/>
                    <a:lstStyle/>
                    <a:p>
                      <a:pPr algn="ctr"/>
                      <a:r>
                        <a:rPr lang="zh-CN" altLang="en-US" sz="1800" b="1" i="0" kern="1200" dirty="0">
                          <a:solidFill>
                            <a:schemeClr val="lt1"/>
                          </a:solidFill>
                          <a:effectLst/>
                          <a:latin typeface="+mn-lt"/>
                          <a:ea typeface="+mn-ea"/>
                          <a:cs typeface="+mn-cs"/>
                        </a:rPr>
                        <a:t>年龄</a:t>
                      </a:r>
                      <a:endParaRPr lang="zh-CN" altLang="en-US" dirty="0"/>
                    </a:p>
                  </a:txBody>
                  <a:tcPr anchor="ctr"/>
                </a:tc>
                <a:tc>
                  <a:txBody>
                    <a:bodyPr/>
                    <a:lstStyle/>
                    <a:p>
                      <a:pPr algn="ctr"/>
                      <a:r>
                        <a:rPr lang="en-US" altLang="zh-CN" dirty="0"/>
                        <a:t>21</a:t>
                      </a:r>
                      <a:endParaRPr lang="zh-CN" altLang="en-US" dirty="0"/>
                    </a:p>
                  </a:txBody>
                  <a:tcPr anchor="ctr"/>
                </a:tc>
                <a:tc>
                  <a:txBody>
                    <a:bodyPr/>
                    <a:lstStyle/>
                    <a:p>
                      <a:pPr algn="ctr"/>
                      <a:r>
                        <a:rPr lang="en-US" altLang="zh-CN" dirty="0"/>
                        <a:t>30</a:t>
                      </a:r>
                      <a:endParaRPr lang="zh-CN" altLang="en-US" dirty="0"/>
                    </a:p>
                  </a:txBody>
                  <a:tcPr anchor="ctr"/>
                </a:tc>
                <a:tc>
                  <a:txBody>
                    <a:bodyPr/>
                    <a:lstStyle/>
                    <a:p>
                      <a:pPr algn="ctr"/>
                      <a:r>
                        <a:rPr lang="en-US" altLang="zh-CN" dirty="0"/>
                        <a:t>32</a:t>
                      </a:r>
                      <a:endParaRPr lang="zh-CN" altLang="en-US" dirty="0"/>
                    </a:p>
                  </a:txBody>
                  <a:tcPr anchor="ctr"/>
                </a:tc>
                <a:tc>
                  <a:txBody>
                    <a:bodyPr/>
                    <a:lstStyle/>
                    <a:p>
                      <a:pPr algn="ctr"/>
                      <a:r>
                        <a:rPr lang="en-US" altLang="zh-CN" dirty="0"/>
                        <a:t>20</a:t>
                      </a:r>
                      <a:endParaRPr lang="zh-CN" altLang="en-US" dirty="0"/>
                    </a:p>
                  </a:txBody>
                  <a:tcPr anchor="ctr"/>
                </a:tc>
                <a:extLst>
                  <a:ext uri="{0D108BD9-81ED-4DB2-BD59-A6C34878D82A}">
                    <a16:rowId xmlns:a16="http://schemas.microsoft.com/office/drawing/2014/main" val="1170152414"/>
                  </a:ext>
                </a:extLst>
              </a:tr>
              <a:tr h="518160">
                <a:tc>
                  <a:txBody>
                    <a:bodyPr/>
                    <a:lstStyle/>
                    <a:p>
                      <a:pPr algn="ctr"/>
                      <a:r>
                        <a:rPr lang="zh-CN" altLang="en-US" sz="1800" b="1" i="0" kern="1200" dirty="0">
                          <a:solidFill>
                            <a:schemeClr val="lt1"/>
                          </a:solidFill>
                          <a:effectLst/>
                          <a:latin typeface="+mn-lt"/>
                          <a:ea typeface="+mn-ea"/>
                          <a:cs typeface="+mn-cs"/>
                        </a:rPr>
                        <a:t>学号 </a:t>
                      </a:r>
                      <a:r>
                        <a:rPr lang="en-US" altLang="zh-CN" sz="1800" b="1" i="0" kern="1200" dirty="0">
                          <a:solidFill>
                            <a:schemeClr val="lt1"/>
                          </a:solidFill>
                          <a:effectLst/>
                          <a:latin typeface="+mn-lt"/>
                          <a:ea typeface="+mn-ea"/>
                          <a:cs typeface="+mn-cs"/>
                        </a:rPr>
                        <a:t>/ </a:t>
                      </a:r>
                      <a:r>
                        <a:rPr lang="zh-CN" altLang="en-US" sz="1800" b="1" i="0" kern="1200" dirty="0">
                          <a:solidFill>
                            <a:schemeClr val="lt1"/>
                          </a:solidFill>
                          <a:effectLst/>
                          <a:latin typeface="+mn-lt"/>
                          <a:ea typeface="+mn-ea"/>
                          <a:cs typeface="+mn-cs"/>
                        </a:rPr>
                        <a:t>工号</a:t>
                      </a:r>
                      <a:endParaRPr lang="zh-CN" altLang="en-US" dirty="0"/>
                    </a:p>
                  </a:txBody>
                  <a:tcPr anchor="ctr"/>
                </a:tc>
                <a:tc>
                  <a:txBody>
                    <a:bodyPr/>
                    <a:lstStyle/>
                    <a:p>
                      <a:pPr algn="ctr"/>
                      <a:r>
                        <a:rPr lang="en-US" altLang="zh-CN" sz="1800" b="0" i="0" kern="1200" dirty="0">
                          <a:solidFill>
                            <a:schemeClr val="dk1"/>
                          </a:solidFill>
                          <a:effectLst/>
                          <a:latin typeface="+mn-lt"/>
                          <a:ea typeface="+mn-ea"/>
                          <a:cs typeface="+mn-cs"/>
                        </a:rPr>
                        <a:t>2159999</a:t>
                      </a:r>
                      <a:endParaRPr lang="zh-CN" altLang="en-US" dirty="0"/>
                    </a:p>
                  </a:txBody>
                  <a:tcPr anchor="ctr"/>
                </a:tc>
                <a:tc>
                  <a:txBody>
                    <a:bodyPr/>
                    <a:lstStyle/>
                    <a:p>
                      <a:pPr algn="ctr"/>
                      <a:r>
                        <a:rPr lang="en-US" altLang="zh-CN" sz="1800" b="0" i="0" kern="1200" dirty="0">
                          <a:solidFill>
                            <a:schemeClr val="dk1"/>
                          </a:solidFill>
                          <a:effectLst/>
                          <a:latin typeface="+mn-lt"/>
                          <a:ea typeface="+mn-ea"/>
                          <a:cs typeface="+mn-cs"/>
                        </a:rPr>
                        <a:t>21999</a:t>
                      </a:r>
                      <a:endParaRPr lang="zh-CN" altLang="en-US" dirty="0"/>
                    </a:p>
                  </a:txBody>
                  <a:tcPr anchor="ctr"/>
                </a:tc>
                <a:tc>
                  <a:txBody>
                    <a:bodyPr/>
                    <a:lstStyle/>
                    <a:p>
                      <a:pPr algn="ctr"/>
                      <a:r>
                        <a:rPr lang="en-US" altLang="zh-CN" sz="1800" b="0" i="0" kern="1200" dirty="0">
                          <a:solidFill>
                            <a:schemeClr val="dk1"/>
                          </a:solidFill>
                          <a:effectLst/>
                          <a:latin typeface="+mn-lt"/>
                          <a:ea typeface="+mn-ea"/>
                          <a:cs typeface="+mn-cs"/>
                        </a:rPr>
                        <a:t>14999</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无</a:t>
                      </a:r>
                      <a:endParaRPr lang="zh-CN" altLang="en-US" dirty="0"/>
                    </a:p>
                  </a:txBody>
                  <a:tcPr anchor="ctr"/>
                </a:tc>
                <a:extLst>
                  <a:ext uri="{0D108BD9-81ED-4DB2-BD59-A6C34878D82A}">
                    <a16:rowId xmlns:a16="http://schemas.microsoft.com/office/drawing/2014/main" val="1034352086"/>
                  </a:ext>
                </a:extLst>
              </a:tr>
              <a:tr h="518160">
                <a:tc>
                  <a:txBody>
                    <a:bodyPr/>
                    <a:lstStyle/>
                    <a:p>
                      <a:pPr algn="ctr"/>
                      <a:r>
                        <a:rPr lang="zh-CN" altLang="en-US" sz="1800" b="1" i="0" kern="1200" dirty="0">
                          <a:solidFill>
                            <a:schemeClr val="lt1"/>
                          </a:solidFill>
                          <a:effectLst/>
                          <a:latin typeface="+mn-lt"/>
                          <a:ea typeface="+mn-ea"/>
                          <a:cs typeface="+mn-cs"/>
                        </a:rPr>
                        <a:t>学院 </a:t>
                      </a:r>
                      <a:r>
                        <a:rPr lang="en-US" altLang="zh-CN" sz="1800" b="1" i="0" kern="1200" dirty="0">
                          <a:solidFill>
                            <a:schemeClr val="lt1"/>
                          </a:solidFill>
                          <a:effectLst/>
                          <a:latin typeface="+mn-lt"/>
                          <a:ea typeface="+mn-ea"/>
                          <a:cs typeface="+mn-cs"/>
                        </a:rPr>
                        <a:t>/ </a:t>
                      </a:r>
                      <a:r>
                        <a:rPr lang="zh-CN" altLang="en-US" sz="1800" b="1" i="0" kern="1200" dirty="0">
                          <a:solidFill>
                            <a:schemeClr val="lt1"/>
                          </a:solidFill>
                          <a:effectLst/>
                          <a:latin typeface="+mn-lt"/>
                          <a:ea typeface="+mn-ea"/>
                          <a:cs typeface="+mn-cs"/>
                        </a:rPr>
                        <a:t>部门</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软件学院</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法学院</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图书馆管理部门</a:t>
                      </a:r>
                      <a:endParaRPr lang="zh-CN" altLang="en-US" dirty="0"/>
                    </a:p>
                  </a:txBody>
                  <a:tcPr anchor="ctr"/>
                </a:tc>
                <a:tc>
                  <a:txBody>
                    <a:bodyPr/>
                    <a:lstStyle/>
                    <a:p>
                      <a:pPr algn="ctr"/>
                      <a:r>
                        <a:rPr lang="zh-CN" altLang="en-US" sz="1800" b="0" i="0" kern="1200" dirty="0">
                          <a:solidFill>
                            <a:schemeClr val="dk1"/>
                          </a:solidFill>
                          <a:effectLst/>
                          <a:latin typeface="+mn-lt"/>
                          <a:ea typeface="+mn-ea"/>
                          <a:cs typeface="+mn-cs"/>
                        </a:rPr>
                        <a:t>无</a:t>
                      </a:r>
                      <a:endParaRPr lang="zh-CN" altLang="en-US" dirty="0"/>
                    </a:p>
                  </a:txBody>
                  <a:tcPr anchor="ctr"/>
                </a:tc>
                <a:extLst>
                  <a:ext uri="{0D108BD9-81ED-4DB2-BD59-A6C34878D82A}">
                    <a16:rowId xmlns:a16="http://schemas.microsoft.com/office/drawing/2014/main" val="758779519"/>
                  </a:ext>
                </a:extLst>
              </a:tr>
            </a:tbl>
          </a:graphicData>
        </a:graphic>
      </p:graphicFrame>
      <p:pic>
        <p:nvPicPr>
          <p:cNvPr id="16" name="图片 15">
            <a:extLst>
              <a:ext uri="{FF2B5EF4-FFF2-40B4-BE49-F238E27FC236}">
                <a16:creationId xmlns:a16="http://schemas.microsoft.com/office/drawing/2014/main" id="{5015FA22-9E3B-43D3-92DB-0A29BB47D626}"/>
              </a:ext>
            </a:extLst>
          </p:cNvPr>
          <p:cNvPicPr>
            <a:picLocks noChangeAspect="1"/>
          </p:cNvPicPr>
          <p:nvPr/>
        </p:nvPicPr>
        <p:blipFill rotWithShape="1">
          <a:blip r:embed="rId6">
            <a:extLst>
              <a:ext uri="{28A0092B-C50C-407E-A947-70E740481C1C}">
                <a14:useLocalDpi xmlns:a14="http://schemas.microsoft.com/office/drawing/2010/main" val="0"/>
              </a:ext>
            </a:extLst>
          </a:blip>
          <a:srcRect l="17506" r="21407"/>
          <a:stretch/>
        </p:blipFill>
        <p:spPr>
          <a:xfrm>
            <a:off x="7296186" y="1403314"/>
            <a:ext cx="1979237"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440AEC12-A8CF-4C87-84F9-110BC60F77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1737" y="1403314"/>
            <a:ext cx="1979237"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a:extLst>
              <a:ext uri="{FF2B5EF4-FFF2-40B4-BE49-F238E27FC236}">
                <a16:creationId xmlns:a16="http://schemas.microsoft.com/office/drawing/2014/main" id="{1231A60D-0666-4E77-8949-A7EC0E0A7236}"/>
              </a:ext>
            </a:extLst>
          </p:cNvPr>
          <p:cNvPicPr>
            <a:picLocks noChangeAspect="1"/>
          </p:cNvPicPr>
          <p:nvPr/>
        </p:nvPicPr>
        <p:blipFill rotWithShape="1">
          <a:blip r:embed="rId8">
            <a:extLst>
              <a:ext uri="{28A0092B-C50C-407E-A947-70E740481C1C}">
                <a14:useLocalDpi xmlns:a14="http://schemas.microsoft.com/office/drawing/2010/main" val="0"/>
              </a:ext>
            </a:extLst>
          </a:blip>
          <a:srcRect l="17603" r="21225"/>
          <a:stretch/>
        </p:blipFill>
        <p:spPr>
          <a:xfrm>
            <a:off x="2887287" y="1403314"/>
            <a:ext cx="1979238"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6517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46147C0B-AA63-4D1B-86C7-6E980A0C0770}"/>
              </a:ext>
            </a:extLst>
          </p:cNvPr>
          <p:cNvSpPr/>
          <p:nvPr/>
        </p:nvSpPr>
        <p:spPr>
          <a:xfrm>
            <a:off x="0" y="1902707"/>
            <a:ext cx="4731472" cy="4955294"/>
          </a:xfrm>
          <a:custGeom>
            <a:avLst/>
            <a:gdLst>
              <a:gd name="connsiteX0" fmla="*/ 960520 w 4471163"/>
              <a:gd name="connsiteY0" fmla="*/ 0 h 4682671"/>
              <a:gd name="connsiteX1" fmla="*/ 4471163 w 4471163"/>
              <a:gd name="connsiteY1" fmla="*/ 3510643 h 4682671"/>
              <a:gd name="connsiteX2" fmla="*/ 4313332 w 4471163"/>
              <a:gd name="connsiteY2" fmla="*/ 4554601 h 4682671"/>
              <a:gd name="connsiteX3" fmla="*/ 4269998 w 4471163"/>
              <a:gd name="connsiteY3" fmla="*/ 4682671 h 4682671"/>
              <a:gd name="connsiteX4" fmla="*/ 2019225 w 4471163"/>
              <a:gd name="connsiteY4" fmla="*/ 4682671 h 4682671"/>
              <a:gd name="connsiteX5" fmla="*/ 2078592 w 4471163"/>
              <a:gd name="connsiteY5" fmla="*/ 4628715 h 4682671"/>
              <a:gd name="connsiteX6" fmla="*/ 2541712 w 4471163"/>
              <a:gd name="connsiteY6" fmla="*/ 3510643 h 4682671"/>
              <a:gd name="connsiteX7" fmla="*/ 960520 w 4471163"/>
              <a:gd name="connsiteY7" fmla="*/ 1929452 h 4682671"/>
              <a:gd name="connsiteX8" fmla="*/ 76461 w 4471163"/>
              <a:gd name="connsiteY8" fmla="*/ 2199494 h 4682671"/>
              <a:gd name="connsiteX9" fmla="*/ 0 w 4471163"/>
              <a:gd name="connsiteY9" fmla="*/ 2256670 h 4682671"/>
              <a:gd name="connsiteX10" fmla="*/ 0 w 4471163"/>
              <a:gd name="connsiteY10" fmla="*/ 134138 h 4682671"/>
              <a:gd name="connsiteX11" fmla="*/ 83156 w 4471163"/>
              <a:gd name="connsiteY11" fmla="*/ 110525 h 4682671"/>
              <a:gd name="connsiteX12" fmla="*/ 960520 w 4471163"/>
              <a:gd name="connsiteY12" fmla="*/ 0 h 468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1163" h="4682671">
                <a:moveTo>
                  <a:pt x="960520" y="0"/>
                </a:moveTo>
                <a:cubicBezTo>
                  <a:pt x="2899396" y="0"/>
                  <a:pt x="4471163" y="1571768"/>
                  <a:pt x="4471163" y="3510643"/>
                </a:cubicBezTo>
                <a:cubicBezTo>
                  <a:pt x="4471163" y="3874182"/>
                  <a:pt x="4415906" y="4224815"/>
                  <a:pt x="4313332" y="4554601"/>
                </a:cubicBezTo>
                <a:lnTo>
                  <a:pt x="4269998" y="4682671"/>
                </a:lnTo>
                <a:lnTo>
                  <a:pt x="2019225" y="4682671"/>
                </a:lnTo>
                <a:lnTo>
                  <a:pt x="2078592" y="4628715"/>
                </a:lnTo>
                <a:cubicBezTo>
                  <a:pt x="2364731" y="4342576"/>
                  <a:pt x="2541712" y="3947278"/>
                  <a:pt x="2541712" y="3510643"/>
                </a:cubicBezTo>
                <a:cubicBezTo>
                  <a:pt x="2541712" y="2637374"/>
                  <a:pt x="1833789" y="1929452"/>
                  <a:pt x="960520" y="1929452"/>
                </a:cubicBezTo>
                <a:cubicBezTo>
                  <a:pt x="633044" y="1929452"/>
                  <a:pt x="328820" y="2029003"/>
                  <a:pt x="76461" y="2199494"/>
                </a:cubicBezTo>
                <a:lnTo>
                  <a:pt x="0" y="2256670"/>
                </a:lnTo>
                <a:lnTo>
                  <a:pt x="0" y="134138"/>
                </a:lnTo>
                <a:lnTo>
                  <a:pt x="83156" y="110525"/>
                </a:lnTo>
                <a:cubicBezTo>
                  <a:pt x="363584" y="38373"/>
                  <a:pt x="657571" y="0"/>
                  <a:pt x="960520" y="0"/>
                </a:cubicBezTo>
                <a:close/>
              </a:path>
            </a:pathLst>
          </a:custGeom>
          <a:blipFill>
            <a:blip r:embed="rId2"/>
            <a:stretch>
              <a:fillRect l="-25131" r="-24869"/>
            </a:stretch>
          </a:blipFill>
          <a:ln w="15875">
            <a:no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2800">
              <a:solidFill>
                <a:schemeClr val="tx1">
                  <a:lumMod val="50000"/>
                  <a:lumOff val="50000"/>
                </a:schemeClr>
              </a:solidFill>
            </a:endParaRPr>
          </a:p>
        </p:txBody>
      </p:sp>
      <p:sp>
        <p:nvSpPr>
          <p:cNvPr id="32" name="椭圆 31">
            <a:extLst>
              <a:ext uri="{FF2B5EF4-FFF2-40B4-BE49-F238E27FC236}">
                <a16:creationId xmlns:a16="http://schemas.microsoft.com/office/drawing/2014/main" id="{5094D004-CBD5-442B-A7AC-92C982744505}"/>
              </a:ext>
            </a:extLst>
          </p:cNvPr>
          <p:cNvSpPr/>
          <p:nvPr/>
        </p:nvSpPr>
        <p:spPr>
          <a:xfrm>
            <a:off x="-987532" y="2906917"/>
            <a:ext cx="4731472" cy="4731465"/>
          </a:xfrm>
          <a:prstGeom prst="ellipse">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 name="标题 1">
            <a:extLst>
              <a:ext uri="{FF2B5EF4-FFF2-40B4-BE49-F238E27FC236}">
                <a16:creationId xmlns:a16="http://schemas.microsoft.com/office/drawing/2014/main" id="{324427B8-E076-49B8-8D2C-A5AAE1A5AB12}"/>
              </a:ext>
            </a:extLst>
          </p:cNvPr>
          <p:cNvSpPr>
            <a:spLocks noGrp="1"/>
          </p:cNvSpPr>
          <p:nvPr>
            <p:ph type="title"/>
          </p:nvPr>
        </p:nvSpPr>
        <p:spPr>
          <a:xfrm>
            <a:off x="1219200" y="560034"/>
            <a:ext cx="10515600" cy="480131"/>
          </a:xfrm>
        </p:spPr>
        <p:txBody>
          <a:bodyPr>
            <a:spAutoFit/>
          </a:bodyPr>
          <a:lstStyle/>
          <a:p>
            <a:r>
              <a:rPr lang="zh-CN" altLang="en-US" dirty="0"/>
              <a:t>使用场景</a:t>
            </a:r>
          </a:p>
        </p:txBody>
      </p:sp>
      <p:grpSp>
        <p:nvGrpSpPr>
          <p:cNvPr id="8" name="组合 7">
            <a:extLst>
              <a:ext uri="{FF2B5EF4-FFF2-40B4-BE49-F238E27FC236}">
                <a16:creationId xmlns:a16="http://schemas.microsoft.com/office/drawing/2014/main" id="{BB1B6A51-0675-4EA1-AB6E-169B51DD92FB}"/>
              </a:ext>
            </a:extLst>
          </p:cNvPr>
          <p:cNvGrpSpPr/>
          <p:nvPr/>
        </p:nvGrpSpPr>
        <p:grpSpPr>
          <a:xfrm>
            <a:off x="4930493" y="1187056"/>
            <a:ext cx="6712678" cy="1025024"/>
            <a:chOff x="4590322" y="1403314"/>
            <a:chExt cx="6712678" cy="1025024"/>
          </a:xfrm>
        </p:grpSpPr>
        <p:pic>
          <p:nvPicPr>
            <p:cNvPr id="42" name="图形 41">
              <a:extLst>
                <a:ext uri="{FF2B5EF4-FFF2-40B4-BE49-F238E27FC236}">
                  <a16:creationId xmlns:a16="http://schemas.microsoft.com/office/drawing/2014/main" id="{C32E0EFA-4D97-4F4B-AD09-19437E4C5C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0322" y="1538231"/>
              <a:ext cx="143557" cy="150176"/>
            </a:xfrm>
            <a:prstGeom prst="rect">
              <a:avLst/>
            </a:prstGeom>
            <a:effectLst>
              <a:outerShdw blurRad="330200" dist="292100" dir="2700000" algn="tl" rotWithShape="0">
                <a:schemeClr val="accent1">
                  <a:lumMod val="20000"/>
                  <a:lumOff val="80000"/>
                  <a:alpha val="64000"/>
                </a:schemeClr>
              </a:outerShdw>
            </a:effectLst>
          </p:spPr>
        </p:pic>
        <p:sp>
          <p:nvSpPr>
            <p:cNvPr id="43" name="文本框 42">
              <a:extLst>
                <a:ext uri="{FF2B5EF4-FFF2-40B4-BE49-F238E27FC236}">
                  <a16:creationId xmlns:a16="http://schemas.microsoft.com/office/drawing/2014/main" id="{BC83375E-7C25-4CA4-8086-6C01274D9B52}"/>
                </a:ext>
              </a:extLst>
            </p:cNvPr>
            <p:cNvSpPr txBox="1"/>
            <p:nvPr/>
          </p:nvSpPr>
          <p:spPr>
            <a:xfrm>
              <a:off x="4911656" y="1403314"/>
              <a:ext cx="6391344" cy="1025024"/>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学生进行课程相关资料搜索和借阅</a:t>
              </a:r>
              <a:r>
                <a:rPr lang="zh-CN" altLang="en-US" sz="1600" dirty="0">
                  <a:solidFill>
                    <a:schemeClr val="tx1">
                      <a:lumMod val="65000"/>
                      <a:lumOff val="35000"/>
                    </a:schemeClr>
                  </a:solidFill>
                  <a:cs typeface="+mn-ea"/>
                  <a:sym typeface="+mn-lt"/>
                </a:rPr>
                <a:t>：学生为完成课程作业或准备考试，通过系统搜索和借阅相关的书籍和文献。学生可以在线检索所需资料，并预约或直接借阅图书。</a:t>
              </a:r>
            </a:p>
          </p:txBody>
        </p:sp>
      </p:grpSp>
      <p:sp>
        <p:nvSpPr>
          <p:cNvPr id="44" name="矩形: 圆角 43">
            <a:extLst>
              <a:ext uri="{FF2B5EF4-FFF2-40B4-BE49-F238E27FC236}">
                <a16:creationId xmlns:a16="http://schemas.microsoft.com/office/drawing/2014/main" id="{81FA9F54-3F7E-4D88-BDA1-D52F4803A610}"/>
              </a:ext>
            </a:extLst>
          </p:cNvPr>
          <p:cNvSpPr/>
          <p:nvPr/>
        </p:nvSpPr>
        <p:spPr>
          <a:xfrm>
            <a:off x="671450" y="6068797"/>
            <a:ext cx="1095500"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pic>
        <p:nvPicPr>
          <p:cNvPr id="45" name="图片 44">
            <a:extLst>
              <a:ext uri="{FF2B5EF4-FFF2-40B4-BE49-F238E27FC236}">
                <a16:creationId xmlns:a16="http://schemas.microsoft.com/office/drawing/2014/main" id="{40910D0D-79D7-4E2F-8A54-7F8A8C77646C}"/>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34"/>
                    </a14:imgEffect>
                  </a14:imgLayer>
                </a14:imgProps>
              </a:ext>
            </a:extLst>
          </a:blip>
          <a:stretch>
            <a:fillRect/>
          </a:stretch>
        </p:blipFill>
        <p:spPr>
          <a:xfrm>
            <a:off x="10409579" y="5629277"/>
            <a:ext cx="2392021" cy="2392017"/>
          </a:xfrm>
          <a:prstGeom prst="rect">
            <a:avLst/>
          </a:prstGeom>
        </p:spPr>
      </p:pic>
      <p:grpSp>
        <p:nvGrpSpPr>
          <p:cNvPr id="9" name="组合 8">
            <a:extLst>
              <a:ext uri="{FF2B5EF4-FFF2-40B4-BE49-F238E27FC236}">
                <a16:creationId xmlns:a16="http://schemas.microsoft.com/office/drawing/2014/main" id="{71F4A31F-C6E9-43B4-9F78-A71361397C3F}"/>
              </a:ext>
            </a:extLst>
          </p:cNvPr>
          <p:cNvGrpSpPr/>
          <p:nvPr/>
        </p:nvGrpSpPr>
        <p:grpSpPr>
          <a:xfrm>
            <a:off x="4930493" y="2208560"/>
            <a:ext cx="6712678" cy="704937"/>
            <a:chOff x="4590322" y="2256754"/>
            <a:chExt cx="6712678" cy="704937"/>
          </a:xfrm>
        </p:grpSpPr>
        <p:pic>
          <p:nvPicPr>
            <p:cNvPr id="66" name="图形 65">
              <a:extLst>
                <a:ext uri="{FF2B5EF4-FFF2-40B4-BE49-F238E27FC236}">
                  <a16:creationId xmlns:a16="http://schemas.microsoft.com/office/drawing/2014/main" id="{9F11C021-8004-4B4D-AB25-80DBD435F2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0322" y="2391671"/>
              <a:ext cx="143557" cy="150176"/>
            </a:xfrm>
            <a:prstGeom prst="rect">
              <a:avLst/>
            </a:prstGeom>
            <a:effectLst>
              <a:outerShdw blurRad="330200" dist="292100" dir="2700000" algn="tl" rotWithShape="0">
                <a:schemeClr val="accent1">
                  <a:lumMod val="20000"/>
                  <a:lumOff val="80000"/>
                  <a:alpha val="64000"/>
                </a:schemeClr>
              </a:outerShdw>
            </a:effectLst>
          </p:spPr>
        </p:pic>
        <p:sp>
          <p:nvSpPr>
            <p:cNvPr id="67" name="文本框 66">
              <a:extLst>
                <a:ext uri="{FF2B5EF4-FFF2-40B4-BE49-F238E27FC236}">
                  <a16:creationId xmlns:a16="http://schemas.microsoft.com/office/drawing/2014/main" id="{EB453022-F3E3-4F4C-B829-2979B417B76D}"/>
                </a:ext>
              </a:extLst>
            </p:cNvPr>
            <p:cNvSpPr txBox="1"/>
            <p:nvPr/>
          </p:nvSpPr>
          <p:spPr>
            <a:xfrm>
              <a:off x="4911656" y="2256754"/>
              <a:ext cx="6391344" cy="704937"/>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学生预约研讨会场地或自习</a:t>
              </a:r>
              <a:r>
                <a:rPr lang="zh-CN" altLang="en-US" sz="1600" dirty="0">
                  <a:solidFill>
                    <a:schemeClr val="tx1">
                      <a:lumMod val="65000"/>
                      <a:lumOff val="35000"/>
                    </a:schemeClr>
                  </a:solidFill>
                  <a:cs typeface="+mn-ea"/>
                  <a:sym typeface="+mn-lt"/>
                </a:rPr>
                <a:t>：学生为完成课程作业或准备考试，可以预约空间进行自习；或是预约研讨室进行讨论、进行线上面试等。</a:t>
              </a:r>
            </a:p>
          </p:txBody>
        </p:sp>
      </p:grpSp>
      <p:grpSp>
        <p:nvGrpSpPr>
          <p:cNvPr id="10" name="组合 9">
            <a:extLst>
              <a:ext uri="{FF2B5EF4-FFF2-40B4-BE49-F238E27FC236}">
                <a16:creationId xmlns:a16="http://schemas.microsoft.com/office/drawing/2014/main" id="{8C54D760-1A94-4D1B-BC46-38D7C3897666}"/>
              </a:ext>
            </a:extLst>
          </p:cNvPr>
          <p:cNvGrpSpPr/>
          <p:nvPr/>
        </p:nvGrpSpPr>
        <p:grpSpPr>
          <a:xfrm>
            <a:off x="4930493" y="2909977"/>
            <a:ext cx="6712678" cy="1025024"/>
            <a:chOff x="4590322" y="3110194"/>
            <a:chExt cx="6712678" cy="1025024"/>
          </a:xfrm>
        </p:grpSpPr>
        <p:pic>
          <p:nvPicPr>
            <p:cNvPr id="69" name="图形 68">
              <a:extLst>
                <a:ext uri="{FF2B5EF4-FFF2-40B4-BE49-F238E27FC236}">
                  <a16:creationId xmlns:a16="http://schemas.microsoft.com/office/drawing/2014/main" id="{A7901EFD-CFB4-426C-A801-23B5260BE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0322" y="3245111"/>
              <a:ext cx="143557" cy="150176"/>
            </a:xfrm>
            <a:prstGeom prst="rect">
              <a:avLst/>
            </a:prstGeom>
            <a:effectLst>
              <a:outerShdw blurRad="330200" dist="292100" dir="2700000" algn="tl" rotWithShape="0">
                <a:schemeClr val="accent1">
                  <a:lumMod val="20000"/>
                  <a:lumOff val="80000"/>
                  <a:alpha val="64000"/>
                </a:schemeClr>
              </a:outerShdw>
            </a:effectLst>
          </p:spPr>
        </p:pic>
        <p:sp>
          <p:nvSpPr>
            <p:cNvPr id="70" name="文本框 69">
              <a:extLst>
                <a:ext uri="{FF2B5EF4-FFF2-40B4-BE49-F238E27FC236}">
                  <a16:creationId xmlns:a16="http://schemas.microsoft.com/office/drawing/2014/main" id="{AF2551E7-5CA3-4B77-A659-9A7A2C47B857}"/>
                </a:ext>
              </a:extLst>
            </p:cNvPr>
            <p:cNvSpPr txBox="1"/>
            <p:nvPr/>
          </p:nvSpPr>
          <p:spPr>
            <a:xfrm>
              <a:off x="4911656" y="3110194"/>
              <a:ext cx="6391344" cy="1025024"/>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各类用户参与参观展览或学术研讨</a:t>
              </a:r>
              <a:r>
                <a:rPr lang="zh-CN" altLang="en-US" sz="1600" dirty="0">
                  <a:solidFill>
                    <a:schemeClr val="tx1">
                      <a:lumMod val="65000"/>
                      <a:lumOff val="35000"/>
                    </a:schemeClr>
                  </a:solidFill>
                  <a:cs typeface="+mn-ea"/>
                  <a:sym typeface="+mn-lt"/>
                </a:rPr>
                <a:t>：用户通过系统预约参观学术展览的时间和票务，系统提供的展览预约功能可吸引社区成员参与图书馆的文化和学术活动。</a:t>
              </a:r>
            </a:p>
          </p:txBody>
        </p:sp>
      </p:grpSp>
      <p:grpSp>
        <p:nvGrpSpPr>
          <p:cNvPr id="11" name="组合 10">
            <a:extLst>
              <a:ext uri="{FF2B5EF4-FFF2-40B4-BE49-F238E27FC236}">
                <a16:creationId xmlns:a16="http://schemas.microsoft.com/office/drawing/2014/main" id="{905227E8-5644-46CA-9877-2FF432E7AF18}"/>
              </a:ext>
            </a:extLst>
          </p:cNvPr>
          <p:cNvGrpSpPr/>
          <p:nvPr/>
        </p:nvGrpSpPr>
        <p:grpSpPr>
          <a:xfrm>
            <a:off x="4930493" y="3931481"/>
            <a:ext cx="6712678" cy="1025024"/>
            <a:chOff x="4590322" y="3963634"/>
            <a:chExt cx="6712678" cy="1025024"/>
          </a:xfrm>
        </p:grpSpPr>
        <p:pic>
          <p:nvPicPr>
            <p:cNvPr id="72" name="图形 71">
              <a:extLst>
                <a:ext uri="{FF2B5EF4-FFF2-40B4-BE49-F238E27FC236}">
                  <a16:creationId xmlns:a16="http://schemas.microsoft.com/office/drawing/2014/main" id="{D9937722-CE6A-4B3F-BD1E-95D1DFE67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0322" y="4098551"/>
              <a:ext cx="143557" cy="150176"/>
            </a:xfrm>
            <a:prstGeom prst="rect">
              <a:avLst/>
            </a:prstGeom>
            <a:effectLst>
              <a:outerShdw blurRad="330200" dist="292100" dir="2700000" algn="tl" rotWithShape="0">
                <a:schemeClr val="accent1">
                  <a:lumMod val="20000"/>
                  <a:lumOff val="80000"/>
                  <a:alpha val="64000"/>
                </a:schemeClr>
              </a:outerShdw>
            </a:effectLst>
          </p:spPr>
        </p:pic>
        <p:sp>
          <p:nvSpPr>
            <p:cNvPr id="73" name="文本框 72">
              <a:extLst>
                <a:ext uri="{FF2B5EF4-FFF2-40B4-BE49-F238E27FC236}">
                  <a16:creationId xmlns:a16="http://schemas.microsoft.com/office/drawing/2014/main" id="{7DDF0FF0-C5DE-4A8C-9A7F-0C64C204BE9E}"/>
                </a:ext>
              </a:extLst>
            </p:cNvPr>
            <p:cNvSpPr txBox="1"/>
            <p:nvPr/>
          </p:nvSpPr>
          <p:spPr>
            <a:xfrm>
              <a:off x="4911656" y="3963634"/>
              <a:ext cx="6391344" cy="1025024"/>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图书馆管理人员进行资源和服务管理</a:t>
              </a:r>
              <a:r>
                <a:rPr lang="zh-CN" altLang="en-US" sz="1600" dirty="0">
                  <a:solidFill>
                    <a:schemeClr val="tx1">
                      <a:lumMod val="65000"/>
                      <a:lumOff val="35000"/>
                    </a:schemeClr>
                  </a:solidFill>
                  <a:cs typeface="+mn-ea"/>
                  <a:sym typeface="+mn-lt"/>
                </a:rPr>
                <a:t>：图书馆管理人员利用系统进行资源利用率和借阅情况的统计分析，以优化图书馆的运营策略和资源分配。管理人员也可以通过系统监控场地使用情况，确保资源的有效利用。</a:t>
              </a:r>
            </a:p>
          </p:txBody>
        </p:sp>
      </p:grpSp>
      <p:grpSp>
        <p:nvGrpSpPr>
          <p:cNvPr id="12" name="组合 11">
            <a:extLst>
              <a:ext uri="{FF2B5EF4-FFF2-40B4-BE49-F238E27FC236}">
                <a16:creationId xmlns:a16="http://schemas.microsoft.com/office/drawing/2014/main" id="{3391AF51-85EA-457A-8DCF-FB7A2EFBD980}"/>
              </a:ext>
            </a:extLst>
          </p:cNvPr>
          <p:cNvGrpSpPr/>
          <p:nvPr/>
        </p:nvGrpSpPr>
        <p:grpSpPr>
          <a:xfrm>
            <a:off x="4930493" y="4952985"/>
            <a:ext cx="6712678" cy="1025024"/>
            <a:chOff x="4590322" y="4817074"/>
            <a:chExt cx="6712678" cy="1025024"/>
          </a:xfrm>
        </p:grpSpPr>
        <p:pic>
          <p:nvPicPr>
            <p:cNvPr id="75" name="图形 74">
              <a:extLst>
                <a:ext uri="{FF2B5EF4-FFF2-40B4-BE49-F238E27FC236}">
                  <a16:creationId xmlns:a16="http://schemas.microsoft.com/office/drawing/2014/main" id="{B7121F82-64BE-4DBC-87D8-07928E4935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0322" y="4951991"/>
              <a:ext cx="143557" cy="150176"/>
            </a:xfrm>
            <a:prstGeom prst="rect">
              <a:avLst/>
            </a:prstGeom>
            <a:effectLst>
              <a:outerShdw blurRad="330200" dist="292100" dir="2700000" algn="tl" rotWithShape="0">
                <a:schemeClr val="accent1">
                  <a:lumMod val="20000"/>
                  <a:lumOff val="80000"/>
                  <a:alpha val="64000"/>
                </a:schemeClr>
              </a:outerShdw>
            </a:effectLst>
          </p:spPr>
        </p:pic>
        <p:sp>
          <p:nvSpPr>
            <p:cNvPr id="76" name="文本框 75">
              <a:extLst>
                <a:ext uri="{FF2B5EF4-FFF2-40B4-BE49-F238E27FC236}">
                  <a16:creationId xmlns:a16="http://schemas.microsoft.com/office/drawing/2014/main" id="{AD07027F-4363-4548-A29F-13AE82D98F79}"/>
                </a:ext>
              </a:extLst>
            </p:cNvPr>
            <p:cNvSpPr txBox="1"/>
            <p:nvPr/>
          </p:nvSpPr>
          <p:spPr>
            <a:xfrm>
              <a:off x="4911656" y="4817074"/>
              <a:ext cx="6391344" cy="1025024"/>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图书馆行政人员监控和调整图书馆开放策略</a:t>
              </a:r>
              <a:r>
                <a:rPr lang="zh-CN" altLang="en-US" sz="1600" dirty="0">
                  <a:solidFill>
                    <a:schemeClr val="tx1">
                      <a:lumMod val="65000"/>
                      <a:lumOff val="35000"/>
                    </a:schemeClr>
                  </a:solidFill>
                  <a:cs typeface="+mn-ea"/>
                  <a:sym typeface="+mn-lt"/>
                </a:rPr>
                <a:t>：管理人员根据统计数据和用户反馈，调整图书馆的开放时间、空间布局和服务策略，以更好地服务于用户。</a:t>
              </a:r>
            </a:p>
          </p:txBody>
        </p:sp>
      </p:grpSp>
      <p:pic>
        <p:nvPicPr>
          <p:cNvPr id="80" name="图形 79">
            <a:extLst>
              <a:ext uri="{FF2B5EF4-FFF2-40B4-BE49-F238E27FC236}">
                <a16:creationId xmlns:a16="http://schemas.microsoft.com/office/drawing/2014/main" id="{DAA8F2C9-4702-42E7-801E-BB43B65286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298" y="4121038"/>
            <a:ext cx="391700" cy="391700"/>
          </a:xfrm>
          <a:prstGeom prst="rect">
            <a:avLst/>
          </a:prstGeom>
          <a:effectLst>
            <a:outerShdw blurRad="330200" dist="292100" dir="2700000" algn="tl" rotWithShape="0">
              <a:schemeClr val="accent1">
                <a:lumMod val="20000"/>
                <a:lumOff val="80000"/>
                <a:alpha val="64000"/>
              </a:schemeClr>
            </a:outerShdw>
          </a:effectLst>
        </p:spPr>
      </p:pic>
      <p:sp>
        <p:nvSpPr>
          <p:cNvPr id="34" name="文本框 33">
            <a:extLst>
              <a:ext uri="{FF2B5EF4-FFF2-40B4-BE49-F238E27FC236}">
                <a16:creationId xmlns:a16="http://schemas.microsoft.com/office/drawing/2014/main" id="{CE74621D-166D-456F-8345-354BAD835DE7}"/>
              </a:ext>
            </a:extLst>
          </p:cNvPr>
          <p:cNvSpPr txBox="1"/>
          <p:nvPr/>
        </p:nvSpPr>
        <p:spPr>
          <a:xfrm>
            <a:off x="502202" y="3838190"/>
            <a:ext cx="2547302" cy="2459776"/>
          </a:xfrm>
          <a:prstGeom prst="rect">
            <a:avLst/>
          </a:prstGeom>
          <a:noFill/>
        </p:spPr>
        <p:txBody>
          <a:bodyPr wrap="square" lIns="0" rtlCol="0">
            <a:spAutoFit/>
          </a:bodyPr>
          <a:lstStyle/>
          <a:p>
            <a:pPr algn="just">
              <a:lnSpc>
                <a:spcPct val="130000"/>
              </a:lnSpc>
            </a:pPr>
            <a:r>
              <a:rPr lang="zh-CN" altLang="en-US" sz="2000" dirty="0">
                <a:solidFill>
                  <a:schemeClr val="tx1">
                    <a:lumMod val="65000"/>
                    <a:lumOff val="35000"/>
                  </a:schemeClr>
                </a:solidFill>
                <a:latin typeface="+mj-ea"/>
                <a:ea typeface="+mj-ea"/>
                <a:cs typeface="+mn-ea"/>
                <a:sym typeface="+mn-lt"/>
              </a:rPr>
              <a:t>图书馆综合服务系统旨在通过数字化解决方案提高服务效率和质量，扩展服务覆盖范围，优化资源管理，并极大提升用户体验。</a:t>
            </a:r>
          </a:p>
        </p:txBody>
      </p:sp>
      <p:pic>
        <p:nvPicPr>
          <p:cNvPr id="24" name="图片 23">
            <a:extLst>
              <a:ext uri="{FF2B5EF4-FFF2-40B4-BE49-F238E27FC236}">
                <a16:creationId xmlns:a16="http://schemas.microsoft.com/office/drawing/2014/main" id="{8AEE488D-DA95-4052-A38D-0E0783AE855D}"/>
              </a:ext>
            </a:extLst>
          </p:cNvPr>
          <p:cNvPicPr>
            <a:picLocks noChangeAspect="1"/>
          </p:cNvPicPr>
          <p:nvPr/>
        </p:nvPicPr>
        <p:blipFill>
          <a:blip r:embed="rId7"/>
          <a:stretch>
            <a:fillRect/>
          </a:stretch>
        </p:blipFill>
        <p:spPr>
          <a:xfrm>
            <a:off x="9782476" y="0"/>
            <a:ext cx="2409524" cy="971429"/>
          </a:xfrm>
          <a:prstGeom prst="rect">
            <a:avLst/>
          </a:prstGeom>
        </p:spPr>
      </p:pic>
      <p:pic>
        <p:nvPicPr>
          <p:cNvPr id="25" name="图片 24">
            <a:extLst>
              <a:ext uri="{FF2B5EF4-FFF2-40B4-BE49-F238E27FC236}">
                <a16:creationId xmlns:a16="http://schemas.microsoft.com/office/drawing/2014/main" id="{6152933D-8639-45DB-9365-328A580DAABD}"/>
              </a:ext>
            </a:extLst>
          </p:cNvPr>
          <p:cNvPicPr>
            <a:picLocks noChangeAspect="1"/>
          </p:cNvPicPr>
          <p:nvPr/>
        </p:nvPicPr>
        <p:blipFill>
          <a:blip r:embed="rId8" cstate="print">
            <a:duotone>
              <a:schemeClr val="accent4">
                <a:shade val="45000"/>
                <a:satMod val="135000"/>
              </a:schemeClr>
              <a:prstClr val="white"/>
            </a:duotone>
            <a:extLst>
              <a:ext uri="{BEBA8EAE-BF5A-486C-A8C5-ECC9F3942E4B}">
                <a14:imgProps xmlns:a14="http://schemas.microsoft.com/office/drawing/2010/main">
                  <a14:imgLayer r:embed="rId9">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grpSp>
        <p:nvGrpSpPr>
          <p:cNvPr id="13" name="组合 12">
            <a:extLst>
              <a:ext uri="{FF2B5EF4-FFF2-40B4-BE49-F238E27FC236}">
                <a16:creationId xmlns:a16="http://schemas.microsoft.com/office/drawing/2014/main" id="{1BB55E13-2882-4842-89ED-21FBA7EA0E44}"/>
              </a:ext>
            </a:extLst>
          </p:cNvPr>
          <p:cNvGrpSpPr/>
          <p:nvPr/>
        </p:nvGrpSpPr>
        <p:grpSpPr>
          <a:xfrm>
            <a:off x="4930493" y="5974491"/>
            <a:ext cx="6712678" cy="704937"/>
            <a:chOff x="4590322" y="5667862"/>
            <a:chExt cx="6712678" cy="704937"/>
          </a:xfrm>
        </p:grpSpPr>
        <p:pic>
          <p:nvPicPr>
            <p:cNvPr id="27" name="图形 26">
              <a:extLst>
                <a:ext uri="{FF2B5EF4-FFF2-40B4-BE49-F238E27FC236}">
                  <a16:creationId xmlns:a16="http://schemas.microsoft.com/office/drawing/2014/main" id="{BC27221E-6C86-4C6D-A47D-0ADD8055D6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0322" y="5802779"/>
              <a:ext cx="143557" cy="150176"/>
            </a:xfrm>
            <a:prstGeom prst="rect">
              <a:avLst/>
            </a:prstGeom>
            <a:effectLst>
              <a:outerShdw blurRad="330200" dist="292100" dir="2700000" algn="tl" rotWithShape="0">
                <a:schemeClr val="accent1">
                  <a:lumMod val="20000"/>
                  <a:lumOff val="80000"/>
                  <a:alpha val="64000"/>
                </a:schemeClr>
              </a:outerShdw>
            </a:effectLst>
          </p:spPr>
        </p:pic>
        <p:sp>
          <p:nvSpPr>
            <p:cNvPr id="28" name="文本框 27">
              <a:extLst>
                <a:ext uri="{FF2B5EF4-FFF2-40B4-BE49-F238E27FC236}">
                  <a16:creationId xmlns:a16="http://schemas.microsoft.com/office/drawing/2014/main" id="{2664F654-604B-4AD5-9F75-173665F61179}"/>
                </a:ext>
              </a:extLst>
            </p:cNvPr>
            <p:cNvSpPr txBox="1"/>
            <p:nvPr/>
          </p:nvSpPr>
          <p:spPr>
            <a:xfrm>
              <a:off x="4911656" y="5667862"/>
              <a:ext cx="6391344" cy="704937"/>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自助图书借还和续借操作</a:t>
              </a:r>
              <a:r>
                <a:rPr lang="zh-CN" altLang="en-US" sz="1600" dirty="0">
                  <a:solidFill>
                    <a:schemeClr val="tx1">
                      <a:lumMod val="65000"/>
                      <a:lumOff val="35000"/>
                    </a:schemeClr>
                  </a:solidFill>
                  <a:cs typeface="+mn-ea"/>
                  <a:sym typeface="+mn-lt"/>
                </a:rPr>
                <a:t>：用户通过系统界面自助完成图书的借阅、归还及续借操作，减少人工介入，提高服务效率。</a:t>
              </a:r>
            </a:p>
          </p:txBody>
        </p:sp>
      </p:grpSp>
    </p:spTree>
    <p:extLst>
      <p:ext uri="{BB962C8B-B14F-4D97-AF65-F5344CB8AC3E}">
        <p14:creationId xmlns:p14="http://schemas.microsoft.com/office/powerpoint/2010/main" val="401475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图形 94">
            <a:extLst>
              <a:ext uri="{FF2B5EF4-FFF2-40B4-BE49-F238E27FC236}">
                <a16:creationId xmlns:a16="http://schemas.microsoft.com/office/drawing/2014/main" id="{26181B9B-21C0-4103-97DE-C2BAEA2A9C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0845" y="4271713"/>
            <a:ext cx="150176" cy="150176"/>
          </a:xfrm>
          <a:prstGeom prst="rect">
            <a:avLst/>
          </a:prstGeom>
          <a:effectLst>
            <a:outerShdw blurRad="330200" dist="292100" dir="2700000" algn="tl" rotWithShape="0">
              <a:schemeClr val="accent1">
                <a:lumMod val="20000"/>
                <a:lumOff val="80000"/>
                <a:alpha val="64000"/>
              </a:schemeClr>
            </a:outerShdw>
          </a:effectLst>
        </p:spPr>
      </p:pic>
      <p:pic>
        <p:nvPicPr>
          <p:cNvPr id="103" name="图形 102">
            <a:extLst>
              <a:ext uri="{FF2B5EF4-FFF2-40B4-BE49-F238E27FC236}">
                <a16:creationId xmlns:a16="http://schemas.microsoft.com/office/drawing/2014/main" id="{97D5981D-FB90-479E-AA32-EACE17989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0845" y="4769220"/>
            <a:ext cx="150176" cy="150176"/>
          </a:xfrm>
          <a:prstGeom prst="rect">
            <a:avLst/>
          </a:prstGeom>
          <a:effectLst>
            <a:outerShdw blurRad="330200" dist="292100" dir="2700000" algn="tl" rotWithShape="0">
              <a:schemeClr val="accent1">
                <a:lumMod val="20000"/>
                <a:lumOff val="80000"/>
                <a:alpha val="64000"/>
              </a:schemeClr>
            </a:outerShdw>
          </a:effectLst>
        </p:spPr>
      </p:pic>
      <p:pic>
        <p:nvPicPr>
          <p:cNvPr id="107" name="图形 106">
            <a:extLst>
              <a:ext uri="{FF2B5EF4-FFF2-40B4-BE49-F238E27FC236}">
                <a16:creationId xmlns:a16="http://schemas.microsoft.com/office/drawing/2014/main" id="{3A3CCD9A-5A18-48F6-B04B-D6A018F61C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0845" y="5278157"/>
            <a:ext cx="150176" cy="150176"/>
          </a:xfrm>
          <a:prstGeom prst="rect">
            <a:avLst/>
          </a:prstGeom>
          <a:effectLst>
            <a:outerShdw blurRad="330200" dist="292100" dir="2700000" algn="tl" rotWithShape="0">
              <a:schemeClr val="accent1">
                <a:lumMod val="20000"/>
                <a:lumOff val="80000"/>
                <a:alpha val="64000"/>
              </a:schemeClr>
            </a:outerShdw>
          </a:effectLst>
        </p:spPr>
      </p:pic>
      <p:pic>
        <p:nvPicPr>
          <p:cNvPr id="127" name="图形 126">
            <a:extLst>
              <a:ext uri="{FF2B5EF4-FFF2-40B4-BE49-F238E27FC236}">
                <a16:creationId xmlns:a16="http://schemas.microsoft.com/office/drawing/2014/main" id="{33BD5009-0EC1-4810-AB1D-BE124695EE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0845" y="5798523"/>
            <a:ext cx="150176" cy="150176"/>
          </a:xfrm>
          <a:prstGeom prst="rect">
            <a:avLst/>
          </a:prstGeom>
          <a:effectLst>
            <a:outerShdw blurRad="330200" dist="292100" dir="2700000" algn="tl" rotWithShape="0">
              <a:schemeClr val="accent1">
                <a:lumMod val="20000"/>
                <a:lumOff val="80000"/>
                <a:alpha val="64000"/>
              </a:schemeClr>
            </a:outerShdw>
          </a:effectLst>
        </p:spPr>
      </p:pic>
      <p:grpSp>
        <p:nvGrpSpPr>
          <p:cNvPr id="195" name="组合 194">
            <a:extLst>
              <a:ext uri="{FF2B5EF4-FFF2-40B4-BE49-F238E27FC236}">
                <a16:creationId xmlns:a16="http://schemas.microsoft.com/office/drawing/2014/main" id="{C7F46B84-CCC2-47BF-A72A-E15E9D897AEE}"/>
              </a:ext>
            </a:extLst>
          </p:cNvPr>
          <p:cNvGrpSpPr/>
          <p:nvPr/>
        </p:nvGrpSpPr>
        <p:grpSpPr>
          <a:xfrm>
            <a:off x="3620208" y="4341513"/>
            <a:ext cx="640637" cy="1537959"/>
            <a:chOff x="3449050" y="4341513"/>
            <a:chExt cx="839106" cy="1537959"/>
          </a:xfrm>
        </p:grpSpPr>
        <p:cxnSp>
          <p:nvCxnSpPr>
            <p:cNvPr id="94" name="直接连接符 93">
              <a:extLst>
                <a:ext uri="{FF2B5EF4-FFF2-40B4-BE49-F238E27FC236}">
                  <a16:creationId xmlns:a16="http://schemas.microsoft.com/office/drawing/2014/main" id="{F105634D-A012-4772-B831-92B9CBC98EBC}"/>
                </a:ext>
              </a:extLst>
            </p:cNvPr>
            <p:cNvCxnSpPr>
              <a:cxnSpLocks/>
            </p:cNvCxnSpPr>
            <p:nvPr/>
          </p:nvCxnSpPr>
          <p:spPr>
            <a:xfrm>
              <a:off x="3876859" y="4346801"/>
              <a:ext cx="411297"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a:extLst>
                <a:ext uri="{FF2B5EF4-FFF2-40B4-BE49-F238E27FC236}">
                  <a16:creationId xmlns:a16="http://schemas.microsoft.com/office/drawing/2014/main" id="{B64EFB06-0A18-449E-9E5E-F02414DE2E6D}"/>
                </a:ext>
              </a:extLst>
            </p:cNvPr>
            <p:cNvCxnSpPr>
              <a:cxnSpLocks/>
            </p:cNvCxnSpPr>
            <p:nvPr/>
          </p:nvCxnSpPr>
          <p:spPr>
            <a:xfrm>
              <a:off x="3871143" y="4844308"/>
              <a:ext cx="417013"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a:extLst>
                <a:ext uri="{FF2B5EF4-FFF2-40B4-BE49-F238E27FC236}">
                  <a16:creationId xmlns:a16="http://schemas.microsoft.com/office/drawing/2014/main" id="{915F0016-1722-4755-B1C2-C2E42FCE7214}"/>
                </a:ext>
              </a:extLst>
            </p:cNvPr>
            <p:cNvCxnSpPr>
              <a:cxnSpLocks/>
            </p:cNvCxnSpPr>
            <p:nvPr/>
          </p:nvCxnSpPr>
          <p:spPr>
            <a:xfrm>
              <a:off x="3876859" y="5353245"/>
              <a:ext cx="411297"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a:extLst>
                <a:ext uri="{FF2B5EF4-FFF2-40B4-BE49-F238E27FC236}">
                  <a16:creationId xmlns:a16="http://schemas.microsoft.com/office/drawing/2014/main" id="{8701A24A-9FAB-4BE2-9FE2-142AE6348EEE}"/>
                </a:ext>
              </a:extLst>
            </p:cNvPr>
            <p:cNvCxnSpPr>
              <a:cxnSpLocks/>
            </p:cNvCxnSpPr>
            <p:nvPr/>
          </p:nvCxnSpPr>
          <p:spPr>
            <a:xfrm>
              <a:off x="3871143" y="4341513"/>
              <a:ext cx="0" cy="1537959"/>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a:extLst>
                <a:ext uri="{FF2B5EF4-FFF2-40B4-BE49-F238E27FC236}">
                  <a16:creationId xmlns:a16="http://schemas.microsoft.com/office/drawing/2014/main" id="{33DF6A06-96EE-499F-AD9A-199F98F47B71}"/>
                </a:ext>
              </a:extLst>
            </p:cNvPr>
            <p:cNvCxnSpPr>
              <a:cxnSpLocks/>
            </p:cNvCxnSpPr>
            <p:nvPr/>
          </p:nvCxnSpPr>
          <p:spPr>
            <a:xfrm>
              <a:off x="3876859" y="5873611"/>
              <a:ext cx="411297"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767CC5B4-F527-426E-85F5-1B0A23E660B3}"/>
                </a:ext>
              </a:extLst>
            </p:cNvPr>
            <p:cNvCxnSpPr>
              <a:cxnSpLocks/>
            </p:cNvCxnSpPr>
            <p:nvPr/>
          </p:nvCxnSpPr>
          <p:spPr>
            <a:xfrm>
              <a:off x="3449050" y="5110492"/>
              <a:ext cx="417013"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grpSp>
      <p:pic>
        <p:nvPicPr>
          <p:cNvPr id="183" name="图形 182">
            <a:extLst>
              <a:ext uri="{FF2B5EF4-FFF2-40B4-BE49-F238E27FC236}">
                <a16:creationId xmlns:a16="http://schemas.microsoft.com/office/drawing/2014/main" id="{E61428BC-EC20-4BEB-841D-6BA11195B5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0845" y="1827387"/>
            <a:ext cx="150176" cy="150176"/>
          </a:xfrm>
          <a:prstGeom prst="rect">
            <a:avLst/>
          </a:prstGeom>
          <a:effectLst>
            <a:outerShdw blurRad="330200" dist="292100" dir="2700000" algn="tl" rotWithShape="0">
              <a:schemeClr val="accent1">
                <a:lumMod val="20000"/>
                <a:lumOff val="80000"/>
                <a:alpha val="64000"/>
              </a:schemeClr>
            </a:outerShdw>
          </a:effectLst>
        </p:spPr>
      </p:pic>
      <p:pic>
        <p:nvPicPr>
          <p:cNvPr id="180" name="图形 179">
            <a:extLst>
              <a:ext uri="{FF2B5EF4-FFF2-40B4-BE49-F238E27FC236}">
                <a16:creationId xmlns:a16="http://schemas.microsoft.com/office/drawing/2014/main" id="{77BF2EA0-0614-4A35-8470-2049250E83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0845" y="2324894"/>
            <a:ext cx="150176" cy="150176"/>
          </a:xfrm>
          <a:prstGeom prst="rect">
            <a:avLst/>
          </a:prstGeom>
          <a:effectLst>
            <a:outerShdw blurRad="330200" dist="292100" dir="2700000" algn="tl" rotWithShape="0">
              <a:schemeClr val="accent1">
                <a:lumMod val="20000"/>
                <a:lumOff val="80000"/>
                <a:alpha val="64000"/>
              </a:schemeClr>
            </a:outerShdw>
          </a:effectLst>
        </p:spPr>
      </p:pic>
      <p:pic>
        <p:nvPicPr>
          <p:cNvPr id="177" name="图形 176">
            <a:extLst>
              <a:ext uri="{FF2B5EF4-FFF2-40B4-BE49-F238E27FC236}">
                <a16:creationId xmlns:a16="http://schemas.microsoft.com/office/drawing/2014/main" id="{9B823116-87F9-45A4-9435-85D2C34525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0845" y="2833831"/>
            <a:ext cx="150176" cy="150176"/>
          </a:xfrm>
          <a:prstGeom prst="rect">
            <a:avLst/>
          </a:prstGeom>
          <a:effectLst>
            <a:outerShdw blurRad="330200" dist="292100" dir="2700000" algn="tl" rotWithShape="0">
              <a:schemeClr val="accent1">
                <a:lumMod val="20000"/>
                <a:lumOff val="80000"/>
                <a:alpha val="64000"/>
              </a:schemeClr>
            </a:outerShdw>
          </a:effectLst>
        </p:spPr>
      </p:pic>
      <p:pic>
        <p:nvPicPr>
          <p:cNvPr id="174" name="图形 173">
            <a:extLst>
              <a:ext uri="{FF2B5EF4-FFF2-40B4-BE49-F238E27FC236}">
                <a16:creationId xmlns:a16="http://schemas.microsoft.com/office/drawing/2014/main" id="{988AE7C1-255C-4CFC-A9EC-C984B172A0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0845" y="3354197"/>
            <a:ext cx="150176" cy="150176"/>
          </a:xfrm>
          <a:prstGeom prst="rect">
            <a:avLst/>
          </a:prstGeom>
          <a:effectLst>
            <a:outerShdw blurRad="330200" dist="292100" dir="2700000" algn="tl" rotWithShape="0">
              <a:schemeClr val="accent1">
                <a:lumMod val="20000"/>
                <a:lumOff val="80000"/>
                <a:alpha val="64000"/>
              </a:schemeClr>
            </a:outerShdw>
          </a:effectLst>
        </p:spPr>
      </p:pic>
      <p:grpSp>
        <p:nvGrpSpPr>
          <p:cNvPr id="194" name="组合 193">
            <a:extLst>
              <a:ext uri="{FF2B5EF4-FFF2-40B4-BE49-F238E27FC236}">
                <a16:creationId xmlns:a16="http://schemas.microsoft.com/office/drawing/2014/main" id="{E5331515-B2F5-40B6-B389-EDDD680C782A}"/>
              </a:ext>
            </a:extLst>
          </p:cNvPr>
          <p:cNvGrpSpPr/>
          <p:nvPr/>
        </p:nvGrpSpPr>
        <p:grpSpPr>
          <a:xfrm>
            <a:off x="3620208" y="1897187"/>
            <a:ext cx="640637" cy="1537959"/>
            <a:chOff x="3449050" y="1897187"/>
            <a:chExt cx="839106" cy="1537959"/>
          </a:xfrm>
        </p:grpSpPr>
        <p:cxnSp>
          <p:nvCxnSpPr>
            <p:cNvPr id="182" name="直接连接符 181">
              <a:extLst>
                <a:ext uri="{FF2B5EF4-FFF2-40B4-BE49-F238E27FC236}">
                  <a16:creationId xmlns:a16="http://schemas.microsoft.com/office/drawing/2014/main" id="{AAF18628-58CA-499C-BE4B-414E382AA5BC}"/>
                </a:ext>
              </a:extLst>
            </p:cNvPr>
            <p:cNvCxnSpPr>
              <a:cxnSpLocks/>
            </p:cNvCxnSpPr>
            <p:nvPr/>
          </p:nvCxnSpPr>
          <p:spPr>
            <a:xfrm>
              <a:off x="3876859" y="1902475"/>
              <a:ext cx="411297"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a:extLst>
                <a:ext uri="{FF2B5EF4-FFF2-40B4-BE49-F238E27FC236}">
                  <a16:creationId xmlns:a16="http://schemas.microsoft.com/office/drawing/2014/main" id="{294A01F7-7B1B-4A9D-B424-783F6E663DBC}"/>
                </a:ext>
              </a:extLst>
            </p:cNvPr>
            <p:cNvCxnSpPr>
              <a:cxnSpLocks/>
            </p:cNvCxnSpPr>
            <p:nvPr/>
          </p:nvCxnSpPr>
          <p:spPr>
            <a:xfrm>
              <a:off x="3871143" y="2399982"/>
              <a:ext cx="417013"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a:extLst>
                <a:ext uri="{FF2B5EF4-FFF2-40B4-BE49-F238E27FC236}">
                  <a16:creationId xmlns:a16="http://schemas.microsoft.com/office/drawing/2014/main" id="{66529E5F-569B-45D2-A377-AFAA7C93B448}"/>
                </a:ext>
              </a:extLst>
            </p:cNvPr>
            <p:cNvCxnSpPr>
              <a:cxnSpLocks/>
            </p:cNvCxnSpPr>
            <p:nvPr/>
          </p:nvCxnSpPr>
          <p:spPr>
            <a:xfrm>
              <a:off x="3876859" y="2908919"/>
              <a:ext cx="411297"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a:extLst>
                <a:ext uri="{FF2B5EF4-FFF2-40B4-BE49-F238E27FC236}">
                  <a16:creationId xmlns:a16="http://schemas.microsoft.com/office/drawing/2014/main" id="{5E19F95A-D0A0-4CDE-ADC8-277BC3097CC0}"/>
                </a:ext>
              </a:extLst>
            </p:cNvPr>
            <p:cNvCxnSpPr>
              <a:cxnSpLocks/>
            </p:cNvCxnSpPr>
            <p:nvPr/>
          </p:nvCxnSpPr>
          <p:spPr>
            <a:xfrm>
              <a:off x="3871143" y="1897187"/>
              <a:ext cx="0" cy="1537959"/>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a:extLst>
                <a:ext uri="{FF2B5EF4-FFF2-40B4-BE49-F238E27FC236}">
                  <a16:creationId xmlns:a16="http://schemas.microsoft.com/office/drawing/2014/main" id="{571B7AA0-0857-4B09-9825-939FA4A92F6D}"/>
                </a:ext>
              </a:extLst>
            </p:cNvPr>
            <p:cNvCxnSpPr>
              <a:cxnSpLocks/>
            </p:cNvCxnSpPr>
            <p:nvPr/>
          </p:nvCxnSpPr>
          <p:spPr>
            <a:xfrm>
              <a:off x="3876859" y="3429285"/>
              <a:ext cx="411297"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a:extLst>
                <a:ext uri="{FF2B5EF4-FFF2-40B4-BE49-F238E27FC236}">
                  <a16:creationId xmlns:a16="http://schemas.microsoft.com/office/drawing/2014/main" id="{24C1C311-4044-4F3D-AB81-2AD5C2AF90F9}"/>
                </a:ext>
              </a:extLst>
            </p:cNvPr>
            <p:cNvCxnSpPr>
              <a:cxnSpLocks/>
            </p:cNvCxnSpPr>
            <p:nvPr/>
          </p:nvCxnSpPr>
          <p:spPr>
            <a:xfrm>
              <a:off x="3449050" y="2666166"/>
              <a:ext cx="417013" cy="0"/>
            </a:xfrm>
            <a:prstGeom prst="line">
              <a:avLst/>
            </a:prstGeom>
            <a:noFill/>
            <a:ln>
              <a:gradFill>
                <a:gsLst>
                  <a:gs pos="0">
                    <a:schemeClr val="accent1">
                      <a:alpha val="40000"/>
                    </a:schemeClr>
                  </a:gs>
                  <a:gs pos="34000">
                    <a:schemeClr val="accent4">
                      <a:alpha val="28000"/>
                    </a:schemeClr>
                  </a:gs>
                  <a:gs pos="100000">
                    <a:schemeClr val="accent3">
                      <a:alpha val="40000"/>
                    </a:schemeClr>
                  </a:gs>
                </a:gsLst>
                <a:lin ang="5400000" scaled="1"/>
              </a:gradFill>
            </a:ln>
            <a:effectLst>
              <a:outerShdw blurRad="355600" dist="38100" dir="5400000" algn="t" rotWithShape="0">
                <a:schemeClr val="accent1">
                  <a:lumMod val="40000"/>
                  <a:lumOff val="60000"/>
                  <a:alpha val="42000"/>
                </a:schemeClr>
              </a:outerShdw>
            </a:effectLst>
          </p:spPr>
          <p:style>
            <a:lnRef idx="2">
              <a:schemeClr val="accent1">
                <a:shade val="50000"/>
              </a:schemeClr>
            </a:lnRef>
            <a:fillRef idx="1">
              <a:schemeClr val="accent1"/>
            </a:fillRef>
            <a:effectRef idx="0">
              <a:schemeClr val="accent1"/>
            </a:effectRef>
            <a:fontRef idx="minor">
              <a:schemeClr val="lt1"/>
            </a:fontRef>
          </p:style>
        </p:cxnSp>
      </p:grpSp>
      <p:sp>
        <p:nvSpPr>
          <p:cNvPr id="2" name="标题 1">
            <a:extLst>
              <a:ext uri="{FF2B5EF4-FFF2-40B4-BE49-F238E27FC236}">
                <a16:creationId xmlns:a16="http://schemas.microsoft.com/office/drawing/2014/main" id="{324427B8-E076-49B8-8D2C-A5AAE1A5AB12}"/>
              </a:ext>
            </a:extLst>
          </p:cNvPr>
          <p:cNvSpPr>
            <a:spLocks noGrp="1"/>
          </p:cNvSpPr>
          <p:nvPr>
            <p:ph type="title"/>
          </p:nvPr>
        </p:nvSpPr>
        <p:spPr>
          <a:xfrm>
            <a:off x="1219200" y="560034"/>
            <a:ext cx="10515600" cy="480131"/>
          </a:xfrm>
        </p:spPr>
        <p:txBody>
          <a:bodyPr>
            <a:spAutoFit/>
          </a:bodyPr>
          <a:lstStyle/>
          <a:p>
            <a:r>
              <a:rPr lang="zh-CN" altLang="en-US" dirty="0"/>
              <a:t>需求分析</a:t>
            </a:r>
          </a:p>
        </p:txBody>
      </p:sp>
      <p:sp>
        <p:nvSpPr>
          <p:cNvPr id="47" name="矩形: 圆顶角 46">
            <a:extLst>
              <a:ext uri="{FF2B5EF4-FFF2-40B4-BE49-F238E27FC236}">
                <a16:creationId xmlns:a16="http://schemas.microsoft.com/office/drawing/2014/main" id="{0CF59A27-886A-4B8B-89C5-48EA312A682D}"/>
              </a:ext>
            </a:extLst>
          </p:cNvPr>
          <p:cNvSpPr/>
          <p:nvPr/>
        </p:nvSpPr>
        <p:spPr>
          <a:xfrm rot="5400000">
            <a:off x="-629427" y="2059094"/>
            <a:ext cx="4879059" cy="3620208"/>
          </a:xfrm>
          <a:prstGeom prst="round2SameRect">
            <a:avLst>
              <a:gd name="adj1" fmla="val 12511"/>
              <a:gd name="adj2" fmla="val 0"/>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no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121" name="文本框 120">
            <a:extLst>
              <a:ext uri="{FF2B5EF4-FFF2-40B4-BE49-F238E27FC236}">
                <a16:creationId xmlns:a16="http://schemas.microsoft.com/office/drawing/2014/main" id="{38702C27-ED42-476C-BC13-3818520F9F1C}"/>
              </a:ext>
            </a:extLst>
          </p:cNvPr>
          <p:cNvSpPr txBox="1"/>
          <p:nvPr/>
        </p:nvSpPr>
        <p:spPr>
          <a:xfrm>
            <a:off x="522625" y="4360323"/>
            <a:ext cx="1977464" cy="400110"/>
          </a:xfrm>
          <a:prstGeom prst="rect">
            <a:avLst/>
          </a:prstGeom>
          <a:noFill/>
        </p:spPr>
        <p:txBody>
          <a:bodyPr wrap="none" lIns="0" rtlCol="0">
            <a:spAutoFit/>
          </a:bodyPr>
          <a:lstStyle/>
          <a:p>
            <a:r>
              <a:rPr lang="zh-CN" altLang="en-US" sz="2000" spc="100" dirty="0">
                <a:solidFill>
                  <a:schemeClr val="tx1">
                    <a:lumMod val="65000"/>
                    <a:lumOff val="35000"/>
                  </a:schemeClr>
                </a:solidFill>
                <a:latin typeface="+mj-ea"/>
                <a:ea typeface="+mj-ea"/>
                <a:cs typeface="+mn-ea"/>
                <a:sym typeface="+mn-lt"/>
              </a:rPr>
              <a:t>可用性需求分析</a:t>
            </a:r>
          </a:p>
        </p:txBody>
      </p:sp>
      <p:sp>
        <p:nvSpPr>
          <p:cNvPr id="122" name="文本框 121">
            <a:extLst>
              <a:ext uri="{FF2B5EF4-FFF2-40B4-BE49-F238E27FC236}">
                <a16:creationId xmlns:a16="http://schemas.microsoft.com/office/drawing/2014/main" id="{AB07121A-B98E-4E45-BA12-E82243909CCB}"/>
              </a:ext>
            </a:extLst>
          </p:cNvPr>
          <p:cNvSpPr txBox="1"/>
          <p:nvPr/>
        </p:nvSpPr>
        <p:spPr>
          <a:xfrm>
            <a:off x="522625" y="4750042"/>
            <a:ext cx="2607868" cy="1188530"/>
          </a:xfrm>
          <a:prstGeom prst="rect">
            <a:avLst/>
          </a:prstGeom>
          <a:noFill/>
        </p:spPr>
        <p:txBody>
          <a:bodyPr wrap="square" lIns="0" rtlCol="0">
            <a:spAutoFit/>
          </a:bodyPr>
          <a:lstStyle/>
          <a:p>
            <a:pPr algn="just">
              <a:lnSpc>
                <a:spcPct val="130000"/>
              </a:lnSpc>
              <a:spcAft>
                <a:spcPts val="600"/>
              </a:spcAft>
            </a:pPr>
            <a:r>
              <a:rPr lang="zh-CN" altLang="en-US" sz="1400" dirty="0">
                <a:solidFill>
                  <a:schemeClr val="tx1">
                    <a:lumMod val="65000"/>
                    <a:lumOff val="35000"/>
                  </a:schemeClr>
                </a:solidFill>
                <a:cs typeface="+mn-ea"/>
                <a:sym typeface="+mn-lt"/>
              </a:rPr>
              <a:t>界面设计需适应各种设备，确保一致性和无障碍访问，同时采用现代化的视觉元素，提升用户体验。</a:t>
            </a:r>
          </a:p>
        </p:txBody>
      </p:sp>
      <p:sp>
        <p:nvSpPr>
          <p:cNvPr id="97" name="文本框 96">
            <a:extLst>
              <a:ext uri="{FF2B5EF4-FFF2-40B4-BE49-F238E27FC236}">
                <a16:creationId xmlns:a16="http://schemas.microsoft.com/office/drawing/2014/main" id="{E2168E84-81B9-47C0-ABB8-C4F5E351E01E}"/>
              </a:ext>
            </a:extLst>
          </p:cNvPr>
          <p:cNvSpPr txBox="1"/>
          <p:nvPr/>
        </p:nvSpPr>
        <p:spPr>
          <a:xfrm>
            <a:off x="4582179" y="4136796"/>
            <a:ext cx="3516509" cy="397151"/>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响应式设计</a:t>
            </a:r>
          </a:p>
        </p:txBody>
      </p:sp>
      <p:sp>
        <p:nvSpPr>
          <p:cNvPr id="104" name="文本框 103">
            <a:extLst>
              <a:ext uri="{FF2B5EF4-FFF2-40B4-BE49-F238E27FC236}">
                <a16:creationId xmlns:a16="http://schemas.microsoft.com/office/drawing/2014/main" id="{CD7B8029-E726-40A3-BBEA-3D4CEAB6A2B0}"/>
              </a:ext>
            </a:extLst>
          </p:cNvPr>
          <p:cNvSpPr txBox="1"/>
          <p:nvPr/>
        </p:nvSpPr>
        <p:spPr>
          <a:xfrm>
            <a:off x="4582179" y="4645733"/>
            <a:ext cx="3516509" cy="397151"/>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一致性</a:t>
            </a:r>
          </a:p>
        </p:txBody>
      </p:sp>
      <p:sp>
        <p:nvSpPr>
          <p:cNvPr id="108" name="文本框 107">
            <a:extLst>
              <a:ext uri="{FF2B5EF4-FFF2-40B4-BE49-F238E27FC236}">
                <a16:creationId xmlns:a16="http://schemas.microsoft.com/office/drawing/2014/main" id="{63D9D30D-C3E0-409A-BCEA-6AD006F797EC}"/>
              </a:ext>
            </a:extLst>
          </p:cNvPr>
          <p:cNvSpPr txBox="1"/>
          <p:nvPr/>
        </p:nvSpPr>
        <p:spPr>
          <a:xfrm>
            <a:off x="4582179" y="5154670"/>
            <a:ext cx="3516509" cy="397151"/>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无障碍访问</a:t>
            </a:r>
          </a:p>
        </p:txBody>
      </p:sp>
      <p:sp>
        <p:nvSpPr>
          <p:cNvPr id="128" name="文本框 127">
            <a:extLst>
              <a:ext uri="{FF2B5EF4-FFF2-40B4-BE49-F238E27FC236}">
                <a16:creationId xmlns:a16="http://schemas.microsoft.com/office/drawing/2014/main" id="{616E3942-44DC-43F4-B227-E1FE528D1E68}"/>
              </a:ext>
            </a:extLst>
          </p:cNvPr>
          <p:cNvSpPr txBox="1"/>
          <p:nvPr/>
        </p:nvSpPr>
        <p:spPr>
          <a:xfrm>
            <a:off x="4582179" y="5663606"/>
            <a:ext cx="3516509" cy="397151"/>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美观和现代化的视觉设计</a:t>
            </a:r>
          </a:p>
        </p:txBody>
      </p:sp>
      <p:sp>
        <p:nvSpPr>
          <p:cNvPr id="185" name="文本框 184">
            <a:extLst>
              <a:ext uri="{FF2B5EF4-FFF2-40B4-BE49-F238E27FC236}">
                <a16:creationId xmlns:a16="http://schemas.microsoft.com/office/drawing/2014/main" id="{4A108687-3FCE-4E61-A9B7-A48A22B6F488}"/>
              </a:ext>
            </a:extLst>
          </p:cNvPr>
          <p:cNvSpPr txBox="1"/>
          <p:nvPr/>
        </p:nvSpPr>
        <p:spPr>
          <a:xfrm>
            <a:off x="522625" y="1915997"/>
            <a:ext cx="1708160" cy="400110"/>
          </a:xfrm>
          <a:prstGeom prst="rect">
            <a:avLst/>
          </a:prstGeom>
          <a:noFill/>
        </p:spPr>
        <p:txBody>
          <a:bodyPr wrap="none" lIns="0" rtlCol="0">
            <a:spAutoFit/>
          </a:bodyPr>
          <a:lstStyle/>
          <a:p>
            <a:r>
              <a:rPr lang="zh-CN" altLang="en-US" sz="2000" spc="100" dirty="0">
                <a:solidFill>
                  <a:schemeClr val="tx1">
                    <a:lumMod val="65000"/>
                    <a:lumOff val="35000"/>
                  </a:schemeClr>
                </a:solidFill>
                <a:latin typeface="+mj-ea"/>
                <a:ea typeface="+mj-ea"/>
                <a:cs typeface="+mn-ea"/>
                <a:sym typeface="+mn-lt"/>
              </a:rPr>
              <a:t>功能需求分析</a:t>
            </a:r>
          </a:p>
        </p:txBody>
      </p:sp>
      <p:sp>
        <p:nvSpPr>
          <p:cNvPr id="186" name="文本框 185">
            <a:extLst>
              <a:ext uri="{FF2B5EF4-FFF2-40B4-BE49-F238E27FC236}">
                <a16:creationId xmlns:a16="http://schemas.microsoft.com/office/drawing/2014/main" id="{85E056B3-612E-441C-AB0F-34826EE42779}"/>
              </a:ext>
            </a:extLst>
          </p:cNvPr>
          <p:cNvSpPr txBox="1"/>
          <p:nvPr/>
        </p:nvSpPr>
        <p:spPr>
          <a:xfrm>
            <a:off x="522625" y="2305716"/>
            <a:ext cx="2607868" cy="1188530"/>
          </a:xfrm>
          <a:prstGeom prst="rect">
            <a:avLst/>
          </a:prstGeom>
          <a:noFill/>
        </p:spPr>
        <p:txBody>
          <a:bodyPr wrap="square" lIns="0" rtlCol="0">
            <a:spAutoFit/>
          </a:bodyPr>
          <a:lstStyle/>
          <a:p>
            <a:pPr algn="just">
              <a:lnSpc>
                <a:spcPct val="130000"/>
              </a:lnSpc>
              <a:spcAft>
                <a:spcPts val="600"/>
              </a:spcAft>
            </a:pPr>
            <a:r>
              <a:rPr lang="zh-CN" altLang="en-US" sz="1400" dirty="0">
                <a:solidFill>
                  <a:schemeClr val="tx1">
                    <a:lumMod val="65000"/>
                    <a:lumOff val="35000"/>
                  </a:schemeClr>
                </a:solidFill>
                <a:cs typeface="+mn-ea"/>
                <a:sym typeface="+mn-lt"/>
              </a:rPr>
              <a:t>该系统允许用户搜索、借阅、预约图书及场地，提供文献检索服务和活动管理，同时支持图书馆资源和数据的管理与分析。</a:t>
            </a:r>
          </a:p>
        </p:txBody>
      </p:sp>
      <p:sp>
        <p:nvSpPr>
          <p:cNvPr id="184" name="文本框 183">
            <a:extLst>
              <a:ext uri="{FF2B5EF4-FFF2-40B4-BE49-F238E27FC236}">
                <a16:creationId xmlns:a16="http://schemas.microsoft.com/office/drawing/2014/main" id="{6ECB7490-7004-4276-9A85-2B6BA353AEA0}"/>
              </a:ext>
            </a:extLst>
          </p:cNvPr>
          <p:cNvSpPr txBox="1"/>
          <p:nvPr/>
        </p:nvSpPr>
        <p:spPr>
          <a:xfrm>
            <a:off x="4582179" y="1692470"/>
            <a:ext cx="3516509" cy="384849"/>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图书检索与借阅系统、场地预约系统</a:t>
            </a:r>
          </a:p>
        </p:txBody>
      </p:sp>
      <p:sp>
        <p:nvSpPr>
          <p:cNvPr id="181" name="文本框 180">
            <a:extLst>
              <a:ext uri="{FF2B5EF4-FFF2-40B4-BE49-F238E27FC236}">
                <a16:creationId xmlns:a16="http://schemas.microsoft.com/office/drawing/2014/main" id="{3211C246-4519-4268-AFA3-326CCD82F77B}"/>
              </a:ext>
            </a:extLst>
          </p:cNvPr>
          <p:cNvSpPr txBox="1"/>
          <p:nvPr/>
        </p:nvSpPr>
        <p:spPr>
          <a:xfrm>
            <a:off x="4582179" y="2201407"/>
            <a:ext cx="3516509" cy="397151"/>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文献检索服务</a:t>
            </a:r>
          </a:p>
        </p:txBody>
      </p:sp>
      <p:sp>
        <p:nvSpPr>
          <p:cNvPr id="178" name="文本框 177">
            <a:extLst>
              <a:ext uri="{FF2B5EF4-FFF2-40B4-BE49-F238E27FC236}">
                <a16:creationId xmlns:a16="http://schemas.microsoft.com/office/drawing/2014/main" id="{1E80F14E-126E-45AD-850D-7CB3B10B899F}"/>
              </a:ext>
            </a:extLst>
          </p:cNvPr>
          <p:cNvSpPr txBox="1"/>
          <p:nvPr/>
        </p:nvSpPr>
        <p:spPr>
          <a:xfrm>
            <a:off x="4582179" y="2710344"/>
            <a:ext cx="3516509" cy="397151"/>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展览和活动预约功能</a:t>
            </a:r>
          </a:p>
        </p:txBody>
      </p:sp>
      <p:sp>
        <p:nvSpPr>
          <p:cNvPr id="175" name="文本框 174">
            <a:extLst>
              <a:ext uri="{FF2B5EF4-FFF2-40B4-BE49-F238E27FC236}">
                <a16:creationId xmlns:a16="http://schemas.microsoft.com/office/drawing/2014/main" id="{0665FB77-7837-43E5-81AF-9E57857B85F7}"/>
              </a:ext>
            </a:extLst>
          </p:cNvPr>
          <p:cNvSpPr txBox="1"/>
          <p:nvPr/>
        </p:nvSpPr>
        <p:spPr>
          <a:xfrm>
            <a:off x="4582179" y="3219280"/>
            <a:ext cx="3989615" cy="384849"/>
          </a:xfrm>
          <a:prstGeom prst="rect">
            <a:avLst/>
          </a:prstGeom>
          <a:noFill/>
        </p:spPr>
        <p:txBody>
          <a:bodyPr wrap="square" lIns="0" rtlCol="0">
            <a:spAutoFit/>
          </a:bodyPr>
          <a:lstStyle/>
          <a:p>
            <a:pPr algn="just">
              <a:lnSpc>
                <a:spcPct val="130000"/>
              </a:lnSpc>
              <a:spcAft>
                <a:spcPts val="600"/>
              </a:spcAft>
            </a:pPr>
            <a:r>
              <a:rPr lang="zh-CN" altLang="en-US" sz="1600" b="1" dirty="0">
                <a:solidFill>
                  <a:schemeClr val="tx1">
                    <a:lumMod val="65000"/>
                    <a:lumOff val="35000"/>
                  </a:schemeClr>
                </a:solidFill>
                <a:cs typeface="+mn-ea"/>
                <a:sym typeface="+mn-lt"/>
              </a:rPr>
              <a:t>图书馆资源管理、报告和数据分析工具</a:t>
            </a:r>
          </a:p>
        </p:txBody>
      </p:sp>
      <p:pic>
        <p:nvPicPr>
          <p:cNvPr id="40" name="图片 39">
            <a:extLst>
              <a:ext uri="{FF2B5EF4-FFF2-40B4-BE49-F238E27FC236}">
                <a16:creationId xmlns:a16="http://schemas.microsoft.com/office/drawing/2014/main" id="{8EF460D7-10F0-4E32-B5F1-2E3B04FECD21}"/>
              </a:ext>
            </a:extLst>
          </p:cNvPr>
          <p:cNvPicPr>
            <a:picLocks noChangeAspect="1"/>
          </p:cNvPicPr>
          <p:nvPr/>
        </p:nvPicPr>
        <p:blipFill>
          <a:blip r:embed="rId4"/>
          <a:stretch>
            <a:fillRect/>
          </a:stretch>
        </p:blipFill>
        <p:spPr>
          <a:xfrm>
            <a:off x="9782476" y="0"/>
            <a:ext cx="2409524" cy="971429"/>
          </a:xfrm>
          <a:prstGeom prst="rect">
            <a:avLst/>
          </a:prstGeom>
        </p:spPr>
      </p:pic>
      <p:pic>
        <p:nvPicPr>
          <p:cNvPr id="41" name="图片 40">
            <a:extLst>
              <a:ext uri="{FF2B5EF4-FFF2-40B4-BE49-F238E27FC236}">
                <a16:creationId xmlns:a16="http://schemas.microsoft.com/office/drawing/2014/main" id="{E70AFD53-471B-4A0E-873A-624775EB2F64}"/>
              </a:ext>
            </a:extLst>
          </p:cNvPr>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6">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pic>
        <p:nvPicPr>
          <p:cNvPr id="4" name="图片 3">
            <a:extLst>
              <a:ext uri="{FF2B5EF4-FFF2-40B4-BE49-F238E27FC236}">
                <a16:creationId xmlns:a16="http://schemas.microsoft.com/office/drawing/2014/main" id="{D0F990B1-467E-40FE-A94C-4E0CD1BC4F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5912" y="1774059"/>
            <a:ext cx="2880000" cy="1872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B2229E42-7145-4AED-9553-2FF626281E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35912" y="4174207"/>
            <a:ext cx="2880000" cy="1872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3756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预期效果</a:t>
            </a:r>
          </a:p>
        </p:txBody>
      </p:sp>
      <p:sp>
        <p:nvSpPr>
          <p:cNvPr id="4" name="矩形 3">
            <a:extLst>
              <a:ext uri="{FF2B5EF4-FFF2-40B4-BE49-F238E27FC236}">
                <a16:creationId xmlns:a16="http://schemas.microsoft.com/office/drawing/2014/main" id="{D6B2A4D8-F0B6-4D72-827F-FE3BE9066243}"/>
              </a:ext>
            </a:extLst>
          </p:cNvPr>
          <p:cNvSpPr/>
          <p:nvPr/>
        </p:nvSpPr>
        <p:spPr>
          <a:xfrm>
            <a:off x="0" y="3366349"/>
            <a:ext cx="12192000" cy="2931617"/>
          </a:xfrm>
          <a:prstGeom prst="rect">
            <a:avLst/>
          </a:prstGeom>
          <a:solidFill>
            <a:schemeClr val="lt1"/>
          </a:soli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800" dirty="0">
              <a:solidFill>
                <a:schemeClr val="tx1">
                  <a:lumMod val="50000"/>
                  <a:lumOff val="50000"/>
                </a:schemeClr>
              </a:solidFill>
            </a:endParaRPr>
          </a:p>
        </p:txBody>
      </p:sp>
      <p:sp>
        <p:nvSpPr>
          <p:cNvPr id="31" name="文本框 30">
            <a:extLst>
              <a:ext uri="{FF2B5EF4-FFF2-40B4-BE49-F238E27FC236}">
                <a16:creationId xmlns:a16="http://schemas.microsoft.com/office/drawing/2014/main" id="{050B7C82-FE30-45A9-9B00-1EB6CDCCCB1C}"/>
              </a:ext>
            </a:extLst>
          </p:cNvPr>
          <p:cNvSpPr txBox="1"/>
          <p:nvPr/>
        </p:nvSpPr>
        <p:spPr>
          <a:xfrm>
            <a:off x="1294677" y="1212169"/>
            <a:ext cx="10028490" cy="1463670"/>
          </a:xfrm>
          <a:prstGeom prst="rect">
            <a:avLst/>
          </a:prstGeom>
          <a:noFill/>
        </p:spPr>
        <p:txBody>
          <a:bodyPr wrap="square" lIns="0" rtlCol="0">
            <a:spAutoFit/>
          </a:bodyPr>
          <a:lstStyle/>
          <a:p>
            <a:pPr algn="just">
              <a:lnSpc>
                <a:spcPct val="200000"/>
              </a:lnSpc>
            </a:pPr>
            <a:r>
              <a:rPr lang="zh-CN" altLang="en-US" sz="2400" b="1" dirty="0">
                <a:solidFill>
                  <a:schemeClr val="tx1">
                    <a:lumMod val="65000"/>
                    <a:lumOff val="35000"/>
                  </a:schemeClr>
                </a:solidFill>
                <a:cs typeface="+mn-ea"/>
                <a:sym typeface="+mn-lt"/>
              </a:rPr>
              <a:t>界面设计与用户体验：</a:t>
            </a:r>
            <a:r>
              <a:rPr lang="zh-CN" altLang="en-US" sz="2400" dirty="0">
                <a:solidFill>
                  <a:schemeClr val="tx1">
                    <a:lumMod val="65000"/>
                    <a:lumOff val="35000"/>
                  </a:schemeClr>
                </a:solidFill>
                <a:cs typeface="+mn-ea"/>
                <a:sym typeface="+mn-lt"/>
              </a:rPr>
              <a:t>直观的用户界面、响应式布局、美观的视觉风格</a:t>
            </a:r>
          </a:p>
          <a:p>
            <a:pPr algn="just">
              <a:lnSpc>
                <a:spcPct val="200000"/>
              </a:lnSpc>
            </a:pPr>
            <a:r>
              <a:rPr lang="zh-CN" altLang="en-US" sz="2400" b="1" dirty="0">
                <a:solidFill>
                  <a:schemeClr val="tx1">
                    <a:lumMod val="65000"/>
                    <a:lumOff val="35000"/>
                  </a:schemeClr>
                </a:solidFill>
                <a:cs typeface="+mn-ea"/>
                <a:sym typeface="+mn-lt"/>
              </a:rPr>
              <a:t>功能实用性：</a:t>
            </a:r>
          </a:p>
        </p:txBody>
      </p:sp>
      <p:sp>
        <p:nvSpPr>
          <p:cNvPr id="32" name="矩形: 圆角 31">
            <a:extLst>
              <a:ext uri="{FF2B5EF4-FFF2-40B4-BE49-F238E27FC236}">
                <a16:creationId xmlns:a16="http://schemas.microsoft.com/office/drawing/2014/main" id="{38E180CA-D3CE-47E5-B517-DAA3AA3EB127}"/>
              </a:ext>
            </a:extLst>
          </p:cNvPr>
          <p:cNvSpPr/>
          <p:nvPr/>
        </p:nvSpPr>
        <p:spPr>
          <a:xfrm rot="5400000">
            <a:off x="282926" y="1980382"/>
            <a:ext cx="1281363"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cs typeface="+mn-ea"/>
              <a:sym typeface="+mn-lt"/>
            </a:endParaRPr>
          </a:p>
        </p:txBody>
      </p:sp>
      <p:sp>
        <p:nvSpPr>
          <p:cNvPr id="20" name="椭圆 19">
            <a:extLst>
              <a:ext uri="{FF2B5EF4-FFF2-40B4-BE49-F238E27FC236}">
                <a16:creationId xmlns:a16="http://schemas.microsoft.com/office/drawing/2014/main" id="{64E52635-262A-47B1-90CD-E731E8BC17AB}"/>
              </a:ext>
            </a:extLst>
          </p:cNvPr>
          <p:cNvSpPr/>
          <p:nvPr/>
        </p:nvSpPr>
        <p:spPr>
          <a:xfrm>
            <a:off x="868832" y="2949877"/>
            <a:ext cx="845020" cy="845018"/>
          </a:xfrm>
          <a:prstGeom prst="ellipse">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800" b="1" dirty="0">
                <a:gradFill>
                  <a:gsLst>
                    <a:gs pos="0">
                      <a:schemeClr val="accent1"/>
                    </a:gs>
                    <a:gs pos="100000">
                      <a:schemeClr val="accent4"/>
                    </a:gs>
                  </a:gsLst>
                  <a:lin ang="2700000" scaled="1"/>
                </a:gradFill>
              </a:rPr>
              <a:t>01</a:t>
            </a:r>
            <a:endParaRPr lang="zh-CN" altLang="en-US" sz="2800" b="1" dirty="0">
              <a:gradFill>
                <a:gsLst>
                  <a:gs pos="0">
                    <a:schemeClr val="accent1"/>
                  </a:gs>
                  <a:gs pos="100000">
                    <a:schemeClr val="accent4"/>
                  </a:gs>
                </a:gsLst>
                <a:lin ang="2700000" scaled="1"/>
              </a:gradFill>
            </a:endParaRPr>
          </a:p>
        </p:txBody>
      </p:sp>
      <p:sp>
        <p:nvSpPr>
          <p:cNvPr id="37" name="文本框 36">
            <a:extLst>
              <a:ext uri="{FF2B5EF4-FFF2-40B4-BE49-F238E27FC236}">
                <a16:creationId xmlns:a16="http://schemas.microsoft.com/office/drawing/2014/main" id="{A88FE737-A9A8-47CC-9280-18336E4948F8}"/>
              </a:ext>
            </a:extLst>
          </p:cNvPr>
          <p:cNvSpPr txBox="1"/>
          <p:nvPr/>
        </p:nvSpPr>
        <p:spPr>
          <a:xfrm>
            <a:off x="868832" y="4051198"/>
            <a:ext cx="1169551" cy="400110"/>
          </a:xfrm>
          <a:prstGeom prst="rect">
            <a:avLst/>
          </a:prstGeom>
          <a:noFill/>
        </p:spPr>
        <p:txBody>
          <a:bodyPr wrap="none" lIns="0" rtlCol="0">
            <a:spAutoFit/>
          </a:bodyPr>
          <a:lstStyle/>
          <a:p>
            <a:r>
              <a:rPr lang="zh-CN" altLang="en-US" sz="2000" spc="100" dirty="0">
                <a:solidFill>
                  <a:schemeClr val="tx1">
                    <a:lumMod val="65000"/>
                    <a:lumOff val="35000"/>
                  </a:schemeClr>
                </a:solidFill>
                <a:latin typeface="+mj-ea"/>
                <a:ea typeface="+mj-ea"/>
                <a:cs typeface="+mn-ea"/>
                <a:sym typeface="+mn-lt"/>
              </a:rPr>
              <a:t>借阅功能</a:t>
            </a:r>
          </a:p>
        </p:txBody>
      </p:sp>
      <p:sp>
        <p:nvSpPr>
          <p:cNvPr id="38" name="文本框 37">
            <a:extLst>
              <a:ext uri="{FF2B5EF4-FFF2-40B4-BE49-F238E27FC236}">
                <a16:creationId xmlns:a16="http://schemas.microsoft.com/office/drawing/2014/main" id="{4EDEAB59-43BF-447D-BBD2-F102C1502118}"/>
              </a:ext>
            </a:extLst>
          </p:cNvPr>
          <p:cNvSpPr txBox="1"/>
          <p:nvPr/>
        </p:nvSpPr>
        <p:spPr>
          <a:xfrm>
            <a:off x="868833" y="4561054"/>
            <a:ext cx="2616320" cy="1575944"/>
          </a:xfrm>
          <a:prstGeom prst="rect">
            <a:avLst/>
          </a:prstGeom>
          <a:noFill/>
        </p:spPr>
        <p:txBody>
          <a:bodyPr wrap="square" lIns="0" rtlCol="0">
            <a:spAutoFit/>
          </a:bodyPr>
          <a:lstStyle/>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提高借阅效率</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实时库存更新</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提醒和通知</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借阅历史记录</a:t>
            </a:r>
          </a:p>
        </p:txBody>
      </p:sp>
      <p:cxnSp>
        <p:nvCxnSpPr>
          <p:cNvPr id="39" name="直接连接符 38">
            <a:extLst>
              <a:ext uri="{FF2B5EF4-FFF2-40B4-BE49-F238E27FC236}">
                <a16:creationId xmlns:a16="http://schemas.microsoft.com/office/drawing/2014/main" id="{34F58DE1-43C3-49C2-91CE-F5E776FD4A14}"/>
              </a:ext>
            </a:extLst>
          </p:cNvPr>
          <p:cNvCxnSpPr>
            <a:cxnSpLocks/>
          </p:cNvCxnSpPr>
          <p:nvPr/>
        </p:nvCxnSpPr>
        <p:spPr>
          <a:xfrm>
            <a:off x="868832" y="4519018"/>
            <a:ext cx="4724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E993BB68-D6B5-42CF-B95A-D856D8C55B47}"/>
              </a:ext>
            </a:extLst>
          </p:cNvPr>
          <p:cNvSpPr/>
          <p:nvPr/>
        </p:nvSpPr>
        <p:spPr>
          <a:xfrm>
            <a:off x="3682879" y="2949877"/>
            <a:ext cx="845020" cy="845018"/>
          </a:xfrm>
          <a:prstGeom prst="ellipse">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800" b="1" dirty="0">
                <a:gradFill>
                  <a:gsLst>
                    <a:gs pos="0">
                      <a:schemeClr val="accent1"/>
                    </a:gs>
                    <a:gs pos="100000">
                      <a:schemeClr val="accent4"/>
                    </a:gs>
                  </a:gsLst>
                  <a:lin ang="2700000" scaled="1"/>
                </a:gradFill>
              </a:rPr>
              <a:t>02</a:t>
            </a:r>
            <a:endParaRPr lang="zh-CN" altLang="en-US" sz="2800" b="1" dirty="0">
              <a:gradFill>
                <a:gsLst>
                  <a:gs pos="0">
                    <a:schemeClr val="accent1"/>
                  </a:gs>
                  <a:gs pos="100000">
                    <a:schemeClr val="accent4"/>
                  </a:gs>
                </a:gsLst>
                <a:lin ang="2700000" scaled="1"/>
              </a:gradFill>
            </a:endParaRPr>
          </a:p>
        </p:txBody>
      </p:sp>
      <p:sp>
        <p:nvSpPr>
          <p:cNvPr id="63" name="文本框 62">
            <a:extLst>
              <a:ext uri="{FF2B5EF4-FFF2-40B4-BE49-F238E27FC236}">
                <a16:creationId xmlns:a16="http://schemas.microsoft.com/office/drawing/2014/main" id="{DAC79855-ABCD-4528-A90B-F9CF753CE477}"/>
              </a:ext>
            </a:extLst>
          </p:cNvPr>
          <p:cNvSpPr txBox="1"/>
          <p:nvPr/>
        </p:nvSpPr>
        <p:spPr>
          <a:xfrm>
            <a:off x="3682879" y="4051198"/>
            <a:ext cx="1708160" cy="400110"/>
          </a:xfrm>
          <a:prstGeom prst="rect">
            <a:avLst/>
          </a:prstGeom>
          <a:noFill/>
        </p:spPr>
        <p:txBody>
          <a:bodyPr wrap="none" lIns="0" rtlCol="0">
            <a:spAutoFit/>
          </a:bodyPr>
          <a:lstStyle/>
          <a:p>
            <a:r>
              <a:rPr lang="zh-CN" altLang="en-US" sz="2000" spc="100" dirty="0">
                <a:solidFill>
                  <a:schemeClr val="tx1">
                    <a:lumMod val="65000"/>
                    <a:lumOff val="35000"/>
                  </a:schemeClr>
                </a:solidFill>
                <a:latin typeface="+mj-ea"/>
                <a:ea typeface="+mj-ea"/>
                <a:cs typeface="+mn-ea"/>
                <a:sym typeface="+mn-lt"/>
              </a:rPr>
              <a:t>空间预约功能</a:t>
            </a:r>
          </a:p>
        </p:txBody>
      </p:sp>
      <p:sp>
        <p:nvSpPr>
          <p:cNvPr id="64" name="文本框 63">
            <a:extLst>
              <a:ext uri="{FF2B5EF4-FFF2-40B4-BE49-F238E27FC236}">
                <a16:creationId xmlns:a16="http://schemas.microsoft.com/office/drawing/2014/main" id="{DFBEFD9A-E857-4B22-BF07-3728F5BE62E2}"/>
              </a:ext>
            </a:extLst>
          </p:cNvPr>
          <p:cNvSpPr txBox="1"/>
          <p:nvPr/>
        </p:nvSpPr>
        <p:spPr>
          <a:xfrm>
            <a:off x="3682880" y="4561054"/>
            <a:ext cx="2616320" cy="1575944"/>
          </a:xfrm>
          <a:prstGeom prst="rect">
            <a:avLst/>
          </a:prstGeom>
          <a:noFill/>
        </p:spPr>
        <p:txBody>
          <a:bodyPr wrap="square" lIns="0" rtlCol="0">
            <a:spAutoFit/>
          </a:bodyPr>
          <a:lstStyle/>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优化空间利用</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方便快捷的预约体验</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减少冲突和重复预约</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提升活动质量</a:t>
            </a:r>
          </a:p>
        </p:txBody>
      </p:sp>
      <p:cxnSp>
        <p:nvCxnSpPr>
          <p:cNvPr id="65" name="直接连接符 64">
            <a:extLst>
              <a:ext uri="{FF2B5EF4-FFF2-40B4-BE49-F238E27FC236}">
                <a16:creationId xmlns:a16="http://schemas.microsoft.com/office/drawing/2014/main" id="{074B9530-3E3C-4977-83AD-9CE3F409A33B}"/>
              </a:ext>
            </a:extLst>
          </p:cNvPr>
          <p:cNvCxnSpPr>
            <a:cxnSpLocks/>
          </p:cNvCxnSpPr>
          <p:nvPr/>
        </p:nvCxnSpPr>
        <p:spPr>
          <a:xfrm>
            <a:off x="3682879" y="4519018"/>
            <a:ext cx="4724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D4E9C279-ECF9-4086-B2C7-AAA4A44F1AF4}"/>
              </a:ext>
            </a:extLst>
          </p:cNvPr>
          <p:cNvSpPr/>
          <p:nvPr/>
        </p:nvSpPr>
        <p:spPr>
          <a:xfrm>
            <a:off x="6496926" y="2949877"/>
            <a:ext cx="845020" cy="845018"/>
          </a:xfrm>
          <a:prstGeom prst="ellipse">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800" b="1" dirty="0">
                <a:gradFill>
                  <a:gsLst>
                    <a:gs pos="0">
                      <a:schemeClr val="accent1"/>
                    </a:gs>
                    <a:gs pos="100000">
                      <a:schemeClr val="accent4"/>
                    </a:gs>
                  </a:gsLst>
                  <a:lin ang="2700000" scaled="1"/>
                </a:gradFill>
              </a:rPr>
              <a:t>03</a:t>
            </a:r>
            <a:endParaRPr lang="zh-CN" altLang="en-US" sz="2800" b="1" dirty="0">
              <a:gradFill>
                <a:gsLst>
                  <a:gs pos="0">
                    <a:schemeClr val="accent1"/>
                  </a:gs>
                  <a:gs pos="100000">
                    <a:schemeClr val="accent4"/>
                  </a:gs>
                </a:gsLst>
                <a:lin ang="2700000" scaled="1"/>
              </a:gradFill>
            </a:endParaRPr>
          </a:p>
        </p:txBody>
      </p:sp>
      <p:sp>
        <p:nvSpPr>
          <p:cNvPr id="68" name="文本框 67">
            <a:extLst>
              <a:ext uri="{FF2B5EF4-FFF2-40B4-BE49-F238E27FC236}">
                <a16:creationId xmlns:a16="http://schemas.microsoft.com/office/drawing/2014/main" id="{9032F2A9-3AE4-444F-A30C-3E05DCCFAC0D}"/>
              </a:ext>
            </a:extLst>
          </p:cNvPr>
          <p:cNvSpPr txBox="1"/>
          <p:nvPr/>
        </p:nvSpPr>
        <p:spPr>
          <a:xfrm>
            <a:off x="6496926" y="4051198"/>
            <a:ext cx="1708160" cy="400110"/>
          </a:xfrm>
          <a:prstGeom prst="rect">
            <a:avLst/>
          </a:prstGeom>
          <a:noFill/>
        </p:spPr>
        <p:txBody>
          <a:bodyPr wrap="none" lIns="0" rtlCol="0">
            <a:spAutoFit/>
          </a:bodyPr>
          <a:lstStyle/>
          <a:p>
            <a:r>
              <a:rPr lang="zh-CN" altLang="en-US" sz="2000" spc="100" dirty="0">
                <a:solidFill>
                  <a:schemeClr val="tx1">
                    <a:lumMod val="65000"/>
                    <a:lumOff val="35000"/>
                  </a:schemeClr>
                </a:solidFill>
                <a:latin typeface="+mj-ea"/>
                <a:ea typeface="+mj-ea"/>
                <a:cs typeface="+mn-ea"/>
                <a:sym typeface="+mn-lt"/>
              </a:rPr>
              <a:t>展览预约功能</a:t>
            </a:r>
          </a:p>
        </p:txBody>
      </p:sp>
      <p:sp>
        <p:nvSpPr>
          <p:cNvPr id="69" name="文本框 68">
            <a:extLst>
              <a:ext uri="{FF2B5EF4-FFF2-40B4-BE49-F238E27FC236}">
                <a16:creationId xmlns:a16="http://schemas.microsoft.com/office/drawing/2014/main" id="{E53AEAB1-ECA1-4844-B344-E6323418A36D}"/>
              </a:ext>
            </a:extLst>
          </p:cNvPr>
          <p:cNvSpPr txBox="1"/>
          <p:nvPr/>
        </p:nvSpPr>
        <p:spPr>
          <a:xfrm>
            <a:off x="6496927" y="4561054"/>
            <a:ext cx="2616320" cy="1575944"/>
          </a:xfrm>
          <a:prstGeom prst="rect">
            <a:avLst/>
          </a:prstGeom>
          <a:noFill/>
        </p:spPr>
        <p:txBody>
          <a:bodyPr wrap="square" lIns="0" rtlCol="0">
            <a:spAutoFit/>
          </a:bodyPr>
          <a:lstStyle/>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增加展览参与率</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文化推广</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提供定制化信息</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高效的访客管理</a:t>
            </a:r>
          </a:p>
        </p:txBody>
      </p:sp>
      <p:cxnSp>
        <p:nvCxnSpPr>
          <p:cNvPr id="70" name="直接连接符 69">
            <a:extLst>
              <a:ext uri="{FF2B5EF4-FFF2-40B4-BE49-F238E27FC236}">
                <a16:creationId xmlns:a16="http://schemas.microsoft.com/office/drawing/2014/main" id="{A3386AA4-4939-45B5-BDE0-F5538D2191C4}"/>
              </a:ext>
            </a:extLst>
          </p:cNvPr>
          <p:cNvCxnSpPr>
            <a:cxnSpLocks/>
          </p:cNvCxnSpPr>
          <p:nvPr/>
        </p:nvCxnSpPr>
        <p:spPr>
          <a:xfrm>
            <a:off x="6496926" y="4519018"/>
            <a:ext cx="4724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CB1D2783-2CE5-4D27-B870-C18985FCECAC}"/>
              </a:ext>
            </a:extLst>
          </p:cNvPr>
          <p:cNvSpPr/>
          <p:nvPr/>
        </p:nvSpPr>
        <p:spPr>
          <a:xfrm>
            <a:off x="9310972" y="2949877"/>
            <a:ext cx="845020" cy="845018"/>
          </a:xfrm>
          <a:prstGeom prst="ellipse">
            <a:avLst/>
          </a:prstGeom>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CN" sz="2800" b="1" dirty="0">
                <a:gradFill>
                  <a:gsLst>
                    <a:gs pos="0">
                      <a:schemeClr val="accent1"/>
                    </a:gs>
                    <a:gs pos="100000">
                      <a:schemeClr val="accent4"/>
                    </a:gs>
                  </a:gsLst>
                  <a:lin ang="2700000" scaled="1"/>
                </a:gradFill>
              </a:rPr>
              <a:t>04</a:t>
            </a:r>
            <a:endParaRPr lang="zh-CN" altLang="en-US" sz="2800" b="1" dirty="0">
              <a:gradFill>
                <a:gsLst>
                  <a:gs pos="0">
                    <a:schemeClr val="accent1"/>
                  </a:gs>
                  <a:gs pos="100000">
                    <a:schemeClr val="accent4"/>
                  </a:gs>
                </a:gsLst>
                <a:lin ang="2700000" scaled="1"/>
              </a:gradFill>
            </a:endParaRPr>
          </a:p>
        </p:txBody>
      </p:sp>
      <p:sp>
        <p:nvSpPr>
          <p:cNvPr id="73" name="文本框 72">
            <a:extLst>
              <a:ext uri="{FF2B5EF4-FFF2-40B4-BE49-F238E27FC236}">
                <a16:creationId xmlns:a16="http://schemas.microsoft.com/office/drawing/2014/main" id="{9D19A89B-C30D-4766-AD6C-5962AFE720A7}"/>
              </a:ext>
            </a:extLst>
          </p:cNvPr>
          <p:cNvSpPr txBox="1"/>
          <p:nvPr/>
        </p:nvSpPr>
        <p:spPr>
          <a:xfrm>
            <a:off x="9310972" y="4051198"/>
            <a:ext cx="1708160" cy="400110"/>
          </a:xfrm>
          <a:prstGeom prst="rect">
            <a:avLst/>
          </a:prstGeom>
          <a:noFill/>
        </p:spPr>
        <p:txBody>
          <a:bodyPr wrap="none" lIns="0" rtlCol="0">
            <a:spAutoFit/>
          </a:bodyPr>
          <a:lstStyle/>
          <a:p>
            <a:r>
              <a:rPr lang="zh-CN" altLang="en-US" sz="2000" spc="100" dirty="0">
                <a:solidFill>
                  <a:schemeClr val="tx1">
                    <a:lumMod val="65000"/>
                    <a:lumOff val="35000"/>
                  </a:schemeClr>
                </a:solidFill>
                <a:latin typeface="+mj-ea"/>
                <a:ea typeface="+mj-ea"/>
                <a:cs typeface="+mn-ea"/>
                <a:sym typeface="+mn-lt"/>
              </a:rPr>
              <a:t>文献检索功能</a:t>
            </a:r>
          </a:p>
        </p:txBody>
      </p:sp>
      <p:sp>
        <p:nvSpPr>
          <p:cNvPr id="74" name="文本框 73">
            <a:extLst>
              <a:ext uri="{FF2B5EF4-FFF2-40B4-BE49-F238E27FC236}">
                <a16:creationId xmlns:a16="http://schemas.microsoft.com/office/drawing/2014/main" id="{7F752B6C-EB68-43C2-863A-50FD851864AF}"/>
              </a:ext>
            </a:extLst>
          </p:cNvPr>
          <p:cNvSpPr txBox="1"/>
          <p:nvPr/>
        </p:nvSpPr>
        <p:spPr>
          <a:xfrm>
            <a:off x="9310973" y="4561054"/>
            <a:ext cx="2616320" cy="1575944"/>
          </a:xfrm>
          <a:prstGeom prst="rect">
            <a:avLst/>
          </a:prstGeom>
          <a:noFill/>
        </p:spPr>
        <p:txBody>
          <a:bodyPr wrap="square" lIns="0" rtlCol="0">
            <a:spAutoFit/>
          </a:bodyPr>
          <a:lstStyle/>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提高检索效率和精确度</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支持高级搜索功能</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增强研究能力</a:t>
            </a:r>
            <a:endParaRPr lang="en-US" altLang="zh-CN" sz="1600" dirty="0">
              <a:solidFill>
                <a:schemeClr val="tx1">
                  <a:lumMod val="65000"/>
                  <a:lumOff val="35000"/>
                </a:schemeClr>
              </a:solidFill>
              <a:cs typeface="+mn-ea"/>
              <a:sym typeface="+mn-lt"/>
            </a:endParaRPr>
          </a:p>
          <a:p>
            <a:pPr marL="285750" indent="-285750">
              <a:lnSpc>
                <a:spcPct val="130000"/>
              </a:lnSpc>
              <a:spcAft>
                <a:spcPts val="600"/>
              </a:spcAft>
              <a:buFont typeface="Wingdings" panose="05000000000000000000" pitchFamily="2" charset="2"/>
              <a:buChar char="Ø"/>
            </a:pPr>
            <a:r>
              <a:rPr lang="zh-CN" altLang="en-US" sz="1600" dirty="0">
                <a:solidFill>
                  <a:schemeClr val="tx1">
                    <a:lumMod val="65000"/>
                    <a:lumOff val="35000"/>
                  </a:schemeClr>
                </a:solidFill>
                <a:cs typeface="+mn-ea"/>
                <a:sym typeface="+mn-lt"/>
              </a:rPr>
              <a:t>集成访问学术数据库</a:t>
            </a:r>
          </a:p>
        </p:txBody>
      </p:sp>
      <p:cxnSp>
        <p:nvCxnSpPr>
          <p:cNvPr id="75" name="直接连接符 74">
            <a:extLst>
              <a:ext uri="{FF2B5EF4-FFF2-40B4-BE49-F238E27FC236}">
                <a16:creationId xmlns:a16="http://schemas.microsoft.com/office/drawing/2014/main" id="{AA4BFDC3-5184-46BA-A99E-4942B85C232A}"/>
              </a:ext>
            </a:extLst>
          </p:cNvPr>
          <p:cNvCxnSpPr>
            <a:cxnSpLocks/>
          </p:cNvCxnSpPr>
          <p:nvPr/>
        </p:nvCxnSpPr>
        <p:spPr>
          <a:xfrm>
            <a:off x="9310972" y="4519018"/>
            <a:ext cx="4724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B0C60958-BFBC-43E7-99A5-FE301E5E6B30}"/>
              </a:ext>
            </a:extLst>
          </p:cNvPr>
          <p:cNvPicPr>
            <a:picLocks noChangeAspect="1"/>
          </p:cNvPicPr>
          <p:nvPr/>
        </p:nvPicPr>
        <p:blipFill>
          <a:blip r:embed="rId2"/>
          <a:stretch>
            <a:fillRect/>
          </a:stretch>
        </p:blipFill>
        <p:spPr>
          <a:xfrm>
            <a:off x="9782476" y="0"/>
            <a:ext cx="2409524" cy="971429"/>
          </a:xfrm>
          <a:prstGeom prst="rect">
            <a:avLst/>
          </a:prstGeom>
        </p:spPr>
      </p:pic>
      <p:pic>
        <p:nvPicPr>
          <p:cNvPr id="23" name="图片 22">
            <a:extLst>
              <a:ext uri="{FF2B5EF4-FFF2-40B4-BE49-F238E27FC236}">
                <a16:creationId xmlns:a16="http://schemas.microsoft.com/office/drawing/2014/main" id="{BB280213-5698-4879-A7C1-94AA1BA4784C}"/>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spTree>
    <p:extLst>
      <p:ext uri="{BB962C8B-B14F-4D97-AF65-F5344CB8AC3E}">
        <p14:creationId xmlns:p14="http://schemas.microsoft.com/office/powerpoint/2010/main" val="202011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9DA62F-2346-4CDC-80E8-7D0DF3311335}"/>
              </a:ext>
            </a:extLst>
          </p:cNvPr>
          <p:cNvSpPr txBox="1"/>
          <p:nvPr/>
        </p:nvSpPr>
        <p:spPr>
          <a:xfrm>
            <a:off x="1620080" y="3187700"/>
            <a:ext cx="3929281" cy="1200329"/>
          </a:xfrm>
          <a:prstGeom prst="rect">
            <a:avLst/>
          </a:prstGeom>
          <a:noFill/>
        </p:spPr>
        <p:txBody>
          <a:bodyPr wrap="none" rtlCol="0">
            <a:spAutoFit/>
          </a:bodyPr>
          <a:lstStyle>
            <a:defPPr>
              <a:defRPr lang="zh-CN"/>
            </a:defPPr>
            <a:lvl1pPr>
              <a:defRPr sz="8800" spc="100">
                <a:gradFill flip="none" rotWithShape="1">
                  <a:gsLst>
                    <a:gs pos="100000">
                      <a:schemeClr val="accent4"/>
                    </a:gs>
                    <a:gs pos="0">
                      <a:schemeClr val="accent1"/>
                    </a:gs>
                  </a:gsLst>
                  <a:lin ang="2700000" scaled="1"/>
                  <a:tileRect/>
                </a:gradFill>
                <a:latin typeface="+mj-ea"/>
                <a:ea typeface="+mj-ea"/>
              </a:defRPr>
            </a:lvl1pPr>
          </a:lstStyle>
          <a:p>
            <a:r>
              <a:rPr lang="zh-CN" altLang="en-US" sz="7200" dirty="0">
                <a:solidFill>
                  <a:schemeClr val="tx1">
                    <a:lumMod val="65000"/>
                    <a:lumOff val="35000"/>
                  </a:schemeClr>
                </a:solidFill>
              </a:rPr>
              <a:t>功能生成</a:t>
            </a:r>
          </a:p>
        </p:txBody>
      </p:sp>
      <p:sp>
        <p:nvSpPr>
          <p:cNvPr id="9" name="矩形: 圆角 8">
            <a:extLst>
              <a:ext uri="{FF2B5EF4-FFF2-40B4-BE49-F238E27FC236}">
                <a16:creationId xmlns:a16="http://schemas.microsoft.com/office/drawing/2014/main" id="{E19AC50F-0470-4E55-B278-357E3156A572}"/>
              </a:ext>
            </a:extLst>
          </p:cNvPr>
          <p:cNvSpPr/>
          <p:nvPr/>
        </p:nvSpPr>
        <p:spPr>
          <a:xfrm>
            <a:off x="1670880" y="1945632"/>
            <a:ext cx="1095500"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03510E17-BCB7-4FB9-9ED4-8D4CEDE4AD60}"/>
              </a:ext>
            </a:extLst>
          </p:cNvPr>
          <p:cNvSpPr txBox="1"/>
          <p:nvPr/>
        </p:nvSpPr>
        <p:spPr>
          <a:xfrm>
            <a:off x="1670880" y="4282623"/>
            <a:ext cx="3680097" cy="338554"/>
          </a:xfrm>
          <a:prstGeom prst="rect">
            <a:avLst/>
          </a:prstGeom>
          <a:noFill/>
        </p:spPr>
        <p:txBody>
          <a:bodyPr wrap="square">
            <a:spAutoFit/>
          </a:bodyPr>
          <a:lstStyle/>
          <a:p>
            <a:r>
              <a:rPr lang="en-US" altLang="zh-CN" sz="1600" spc="300" dirty="0">
                <a:solidFill>
                  <a:schemeClr val="bg1">
                    <a:lumMod val="75000"/>
                  </a:schemeClr>
                </a:solidFill>
                <a:ea typeface="+mj-ea"/>
                <a:cs typeface="+mn-ea"/>
                <a:sym typeface="+mn-lt"/>
              </a:rPr>
              <a:t>Function Generation</a:t>
            </a:r>
          </a:p>
        </p:txBody>
      </p:sp>
      <p:sp>
        <p:nvSpPr>
          <p:cNvPr id="12" name="矩形: 圆角 11">
            <a:extLst>
              <a:ext uri="{FF2B5EF4-FFF2-40B4-BE49-F238E27FC236}">
                <a16:creationId xmlns:a16="http://schemas.microsoft.com/office/drawing/2014/main" id="{2AC6E2DD-5950-4A07-9001-0D52FBA775CF}"/>
              </a:ext>
            </a:extLst>
          </p:cNvPr>
          <p:cNvSpPr/>
          <p:nvPr/>
        </p:nvSpPr>
        <p:spPr>
          <a:xfrm>
            <a:off x="2821984" y="1945632"/>
            <a:ext cx="171414" cy="109550"/>
          </a:xfrm>
          <a:prstGeom prst="roundRect">
            <a:avLst>
              <a:gd name="adj" fmla="val 50000"/>
            </a:avLst>
          </a:prstGeom>
          <a:gradFill flip="none" rotWithShape="1">
            <a:gsLst>
              <a:gs pos="53000">
                <a:schemeClr val="accent2">
                  <a:lumMod val="20000"/>
                  <a:lumOff val="80000"/>
                </a:schemeClr>
              </a:gs>
              <a:gs pos="0">
                <a:schemeClr val="accent4">
                  <a:lumMod val="20000"/>
                  <a:lumOff val="8000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A016E01B-ABC5-40B5-A223-D849E672CD4C}"/>
              </a:ext>
            </a:extLst>
          </p:cNvPr>
          <p:cNvGrpSpPr/>
          <p:nvPr/>
        </p:nvGrpSpPr>
        <p:grpSpPr>
          <a:xfrm>
            <a:off x="7785190" y="962447"/>
            <a:ext cx="2579552" cy="2803569"/>
            <a:chOff x="8355533" y="1151453"/>
            <a:chExt cx="2579552" cy="2803569"/>
          </a:xfrm>
        </p:grpSpPr>
        <p:sp>
          <p:nvSpPr>
            <p:cNvPr id="3" name="文本框 2">
              <a:extLst>
                <a:ext uri="{FF2B5EF4-FFF2-40B4-BE49-F238E27FC236}">
                  <a16:creationId xmlns:a16="http://schemas.microsoft.com/office/drawing/2014/main" id="{B4D72598-FA0E-43EF-873B-F8D8472B0239}"/>
                </a:ext>
              </a:extLst>
            </p:cNvPr>
            <p:cNvSpPr txBox="1"/>
            <p:nvPr/>
          </p:nvSpPr>
          <p:spPr>
            <a:xfrm>
              <a:off x="8355533" y="1151453"/>
              <a:ext cx="2579552" cy="2646878"/>
            </a:xfrm>
            <a:prstGeom prst="rect">
              <a:avLst/>
            </a:prstGeom>
            <a:noFill/>
          </p:spPr>
          <p:txBody>
            <a:bodyPr wrap="none" rtlCol="0">
              <a:spAutoFit/>
            </a:bodyPr>
            <a:lstStyle/>
            <a:p>
              <a:r>
                <a:rPr lang="en-US" altLang="zh-CN" sz="16600" b="1" spc="100" dirty="0">
                  <a:gradFill flip="none" rotWithShape="1">
                    <a:gsLst>
                      <a:gs pos="100000">
                        <a:schemeClr val="accent4"/>
                      </a:gs>
                      <a:gs pos="0">
                        <a:schemeClr val="accent1"/>
                      </a:gs>
                    </a:gsLst>
                    <a:lin ang="2700000" scaled="1"/>
                    <a:tileRect/>
                  </a:gradFill>
                  <a:ea typeface="+mj-ea"/>
                  <a:sym typeface="+mn-lt"/>
                </a:rPr>
                <a:t>02</a:t>
              </a:r>
              <a:endParaRPr lang="zh-CN" altLang="en-US" sz="16600" b="1" spc="100" dirty="0">
                <a:gradFill flip="none" rotWithShape="1">
                  <a:gsLst>
                    <a:gs pos="100000">
                      <a:schemeClr val="accent4"/>
                    </a:gs>
                    <a:gs pos="0">
                      <a:schemeClr val="accent1"/>
                    </a:gs>
                  </a:gsLst>
                  <a:lin ang="2700000" scaled="1"/>
                  <a:tileRect/>
                </a:gradFill>
                <a:ea typeface="+mj-ea"/>
                <a:sym typeface="+mn-lt"/>
              </a:endParaRPr>
            </a:p>
          </p:txBody>
        </p:sp>
        <p:sp>
          <p:nvSpPr>
            <p:cNvPr id="13" name="文本框 12">
              <a:extLst>
                <a:ext uri="{FF2B5EF4-FFF2-40B4-BE49-F238E27FC236}">
                  <a16:creationId xmlns:a16="http://schemas.microsoft.com/office/drawing/2014/main" id="{C99140DD-4097-48C5-ACBF-282041AAD019}"/>
                </a:ext>
              </a:extLst>
            </p:cNvPr>
            <p:cNvSpPr txBox="1"/>
            <p:nvPr/>
          </p:nvSpPr>
          <p:spPr>
            <a:xfrm>
              <a:off x="8507375" y="3493357"/>
              <a:ext cx="2275869" cy="461665"/>
            </a:xfrm>
            <a:prstGeom prst="rect">
              <a:avLst/>
            </a:prstGeom>
            <a:noFill/>
          </p:spPr>
          <p:txBody>
            <a:bodyPr wrap="square" rtlCol="0">
              <a:spAutoFit/>
            </a:bodyPr>
            <a:lstStyle/>
            <a:p>
              <a:pPr algn="dist"/>
              <a:r>
                <a:rPr lang="en-US" altLang="zh-CN" sz="2400" spc="100" dirty="0">
                  <a:gradFill flip="none" rotWithShape="1">
                    <a:gsLst>
                      <a:gs pos="100000">
                        <a:schemeClr val="accent4"/>
                      </a:gs>
                      <a:gs pos="0">
                        <a:schemeClr val="accent1"/>
                      </a:gs>
                    </a:gsLst>
                    <a:lin ang="2700000" scaled="1"/>
                    <a:tileRect/>
                  </a:gradFill>
                  <a:ea typeface="+mj-ea"/>
                  <a:sym typeface="+mn-lt"/>
                </a:rPr>
                <a:t>PART TWO</a:t>
              </a:r>
              <a:endParaRPr lang="zh-CN" altLang="en-US" sz="2400" spc="100" dirty="0">
                <a:gradFill flip="none" rotWithShape="1">
                  <a:gsLst>
                    <a:gs pos="100000">
                      <a:schemeClr val="accent4"/>
                    </a:gs>
                    <a:gs pos="0">
                      <a:schemeClr val="accent1"/>
                    </a:gs>
                  </a:gsLst>
                  <a:lin ang="2700000" scaled="1"/>
                  <a:tileRect/>
                </a:gradFill>
                <a:ea typeface="+mj-ea"/>
                <a:sym typeface="+mn-lt"/>
              </a:endParaRPr>
            </a:p>
          </p:txBody>
        </p:sp>
      </p:grpSp>
      <p:pic>
        <p:nvPicPr>
          <p:cNvPr id="11" name="图片 10">
            <a:extLst>
              <a:ext uri="{FF2B5EF4-FFF2-40B4-BE49-F238E27FC236}">
                <a16:creationId xmlns:a16="http://schemas.microsoft.com/office/drawing/2014/main" id="{0F2718D0-E743-48E8-9082-6C91B6B9DBF1}"/>
              </a:ext>
            </a:extLst>
          </p:cNvPr>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1284" y="336204"/>
            <a:ext cx="2091687" cy="507076"/>
          </a:xfrm>
          <a:prstGeom prst="rect">
            <a:avLst/>
          </a:prstGeom>
        </p:spPr>
      </p:pic>
    </p:spTree>
    <p:extLst>
      <p:ext uri="{BB962C8B-B14F-4D97-AF65-F5344CB8AC3E}">
        <p14:creationId xmlns:p14="http://schemas.microsoft.com/office/powerpoint/2010/main" val="1523554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a:extLst>
              <a:ext uri="{FF2B5EF4-FFF2-40B4-BE49-F238E27FC236}">
                <a16:creationId xmlns:a16="http://schemas.microsoft.com/office/drawing/2014/main" id="{512F16AC-3AB5-40A2-B8DB-4ECC00A64487}"/>
              </a:ext>
            </a:extLst>
          </p:cNvPr>
          <p:cNvSpPr>
            <a:spLocks noGrp="1"/>
          </p:cNvSpPr>
          <p:nvPr>
            <p:ph type="title"/>
          </p:nvPr>
        </p:nvSpPr>
        <p:spPr/>
        <p:txBody>
          <a:bodyPr>
            <a:spAutoFit/>
          </a:bodyPr>
          <a:lstStyle/>
          <a:p>
            <a:r>
              <a:rPr lang="zh-CN" altLang="en-US" dirty="0"/>
              <a:t>图书借阅界面</a:t>
            </a:r>
          </a:p>
        </p:txBody>
      </p:sp>
      <p:sp>
        <p:nvSpPr>
          <p:cNvPr id="32" name="任意多边形: 形状 31">
            <a:extLst>
              <a:ext uri="{FF2B5EF4-FFF2-40B4-BE49-F238E27FC236}">
                <a16:creationId xmlns:a16="http://schemas.microsoft.com/office/drawing/2014/main" id="{8B13DD43-6A74-420D-B56F-014B871751DD}"/>
              </a:ext>
            </a:extLst>
          </p:cNvPr>
          <p:cNvSpPr/>
          <p:nvPr/>
        </p:nvSpPr>
        <p:spPr>
          <a:xfrm>
            <a:off x="0" y="3169995"/>
            <a:ext cx="12192000" cy="3688005"/>
          </a:xfrm>
          <a:custGeom>
            <a:avLst/>
            <a:gdLst>
              <a:gd name="connsiteX0" fmla="*/ 12192000 w 12192000"/>
              <a:gd name="connsiteY0" fmla="*/ 0 h 3688005"/>
              <a:gd name="connsiteX1" fmla="*/ 12192000 w 12192000"/>
              <a:gd name="connsiteY1" fmla="*/ 3688005 h 3688005"/>
              <a:gd name="connsiteX2" fmla="*/ 0 w 12192000"/>
              <a:gd name="connsiteY2" fmla="*/ 3688005 h 3688005"/>
              <a:gd name="connsiteX3" fmla="*/ 0 w 12192000"/>
              <a:gd name="connsiteY3" fmla="*/ 665424 h 3688005"/>
              <a:gd name="connsiteX4" fmla="*/ 285557 w 12192000"/>
              <a:gd name="connsiteY4" fmla="*/ 635089 h 3688005"/>
              <a:gd name="connsiteX5" fmla="*/ 7136960 w 12192000"/>
              <a:gd name="connsiteY5" fmla="*/ 1873953 h 3688005"/>
              <a:gd name="connsiteX6" fmla="*/ 11797305 w 12192000"/>
              <a:gd name="connsiteY6" fmla="*/ 74650 h 368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88005">
                <a:moveTo>
                  <a:pt x="12192000" y="0"/>
                </a:moveTo>
                <a:lnTo>
                  <a:pt x="12192000" y="3688005"/>
                </a:lnTo>
                <a:lnTo>
                  <a:pt x="0" y="3688005"/>
                </a:lnTo>
                <a:lnTo>
                  <a:pt x="0" y="665424"/>
                </a:lnTo>
                <a:lnTo>
                  <a:pt x="285557" y="635089"/>
                </a:lnTo>
                <a:cubicBezTo>
                  <a:pt x="2250554" y="487605"/>
                  <a:pt x="5218337" y="1967359"/>
                  <a:pt x="7136960" y="1873953"/>
                </a:cubicBezTo>
                <a:cubicBezTo>
                  <a:pt x="9055584" y="1780547"/>
                  <a:pt x="10632218" y="310624"/>
                  <a:pt x="11797305" y="74650"/>
                </a:cubicBezTo>
                <a:close/>
              </a:path>
            </a:pathLst>
          </a:custGeom>
          <a:gradFill>
            <a:gsLst>
              <a:gs pos="53000">
                <a:schemeClr val="accent2">
                  <a:lumMod val="12000"/>
                  <a:lumOff val="88000"/>
                </a:schemeClr>
              </a:gs>
              <a:gs pos="0">
                <a:schemeClr val="accent4">
                  <a:lumMod val="10000"/>
                  <a:lumOff val="90000"/>
                </a:schemeClr>
              </a:gs>
              <a:gs pos="100000">
                <a:schemeClr val="accent3">
                  <a:lumMod val="12000"/>
                  <a:lumOff val="88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3A8F5C07-217A-4C28-9A02-260216067468}"/>
              </a:ext>
            </a:extLst>
          </p:cNvPr>
          <p:cNvPicPr>
            <a:picLocks noChangeAspect="1"/>
          </p:cNvPicPr>
          <p:nvPr/>
        </p:nvPicPr>
        <p:blipFill>
          <a:blip r:embed="rId2"/>
          <a:stretch>
            <a:fillRect/>
          </a:stretch>
        </p:blipFill>
        <p:spPr>
          <a:xfrm>
            <a:off x="9782476" y="0"/>
            <a:ext cx="2409524" cy="971429"/>
          </a:xfrm>
          <a:prstGeom prst="rect">
            <a:avLst/>
          </a:prstGeom>
        </p:spPr>
      </p:pic>
      <p:pic>
        <p:nvPicPr>
          <p:cNvPr id="28" name="图片 27">
            <a:extLst>
              <a:ext uri="{FF2B5EF4-FFF2-40B4-BE49-F238E27FC236}">
                <a16:creationId xmlns:a16="http://schemas.microsoft.com/office/drawing/2014/main" id="{F7A16900-FA17-4E24-AD6E-3EE8CBB2E367}"/>
              </a:ext>
            </a:extLst>
          </p:cNvPr>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1484" y="336204"/>
            <a:ext cx="2091687" cy="507076"/>
          </a:xfrm>
          <a:prstGeom prst="rect">
            <a:avLst/>
          </a:prstGeom>
        </p:spPr>
      </p:pic>
      <p:pic>
        <p:nvPicPr>
          <p:cNvPr id="2" name="图片 1">
            <a:extLst>
              <a:ext uri="{FF2B5EF4-FFF2-40B4-BE49-F238E27FC236}">
                <a16:creationId xmlns:a16="http://schemas.microsoft.com/office/drawing/2014/main" id="{D628ADF2-77DF-4568-8E87-161B312E7C47}"/>
              </a:ext>
            </a:extLst>
          </p:cNvPr>
          <p:cNvPicPr>
            <a:picLocks noChangeAspect="1"/>
          </p:cNvPicPr>
          <p:nvPr/>
        </p:nvPicPr>
        <p:blipFill>
          <a:blip r:embed="rId5"/>
          <a:stretch>
            <a:fillRect/>
          </a:stretch>
        </p:blipFill>
        <p:spPr>
          <a:xfrm>
            <a:off x="2010286" y="1911605"/>
            <a:ext cx="8171428" cy="4076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62039893"/>
      </p:ext>
    </p:extLst>
  </p:cSld>
  <p:clrMapOvr>
    <a:masterClrMapping/>
  </p:clrMapOvr>
</p:sld>
</file>

<file path=ppt/theme/theme1.xml><?xml version="1.0" encoding="utf-8"?>
<a:theme xmlns:a="http://schemas.openxmlformats.org/drawingml/2006/main" name="Office 主题">
  <a:themeElements>
    <a:clrScheme name="克莱因蓝">
      <a:dk1>
        <a:sysClr val="windowText" lastClr="000000"/>
      </a:dk1>
      <a:lt1>
        <a:sysClr val="window" lastClr="FFFFFF"/>
      </a:lt1>
      <a:dk2>
        <a:srgbClr val="44546A"/>
      </a:dk2>
      <a:lt2>
        <a:srgbClr val="E7E6E6"/>
      </a:lt2>
      <a:accent1>
        <a:srgbClr val="2463F4"/>
      </a:accent1>
      <a:accent2>
        <a:srgbClr val="3976FF"/>
      </a:accent2>
      <a:accent3>
        <a:srgbClr val="75D9FF"/>
      </a:accent3>
      <a:accent4>
        <a:srgbClr val="F850DC"/>
      </a:accent4>
      <a:accent5>
        <a:srgbClr val="00E5D2"/>
      </a:accent5>
      <a:accent6>
        <a:srgbClr val="70AD47"/>
      </a:accent6>
      <a:hlink>
        <a:srgbClr val="0563C1"/>
      </a:hlink>
      <a:folHlink>
        <a:srgbClr val="954F72"/>
      </a:folHlink>
    </a:clrScheme>
    <a:fontScheme name="思源系列">
      <a:majorFont>
        <a:latin typeface="Arial"/>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53000">
              <a:schemeClr val="accent2">
                <a:lumMod val="10000"/>
                <a:lumOff val="90000"/>
              </a:schemeClr>
            </a:gs>
            <a:gs pos="0">
              <a:schemeClr val="bg1"/>
            </a:gs>
            <a:gs pos="100000">
              <a:schemeClr val="accent4">
                <a:lumMod val="20000"/>
                <a:lumOff val="80000"/>
              </a:schemeClr>
            </a:gs>
          </a:gsLst>
          <a:lin ang="2700000" scaled="1"/>
        </a:gradFill>
        <a:ln w="15875">
          <a:solidFill>
            <a:schemeClr val="bg1"/>
          </a:solidFill>
        </a:ln>
        <a:effectLst>
          <a:outerShdw blurRad="127000" dist="139700" dir="5400000" algn="t" rotWithShape="0">
            <a:schemeClr val="accent1">
              <a:alpha val="9000"/>
            </a:schemeClr>
          </a:outerShdw>
        </a:effectLst>
      </a:spPr>
      <a:bodyPr rtlCol="0" anchor="ctr"/>
      <a:lstStyle>
        <a:defPPr algn="ctr">
          <a:defRPr sz="2800">
            <a:solidFill>
              <a:schemeClr val="tx1">
                <a:lumMod val="50000"/>
                <a:lumOff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noAutofit/>
      </a:bodyPr>
      <a:lstStyle>
        <a:defPPr algn="just">
          <a:lnSpc>
            <a:spcPct val="130000"/>
          </a:lnSpc>
          <a:spcAft>
            <a:spcPts val="600"/>
          </a:spcAft>
          <a:defRPr sz="1600" dirty="0">
            <a:solidFill>
              <a:schemeClr val="tx1">
                <a:lumMod val="65000"/>
                <a:lumOff val="35000"/>
              </a:schemeClr>
            </a:solidFill>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TotalTime>
  <Words>1029</Words>
  <Application>Microsoft Office PowerPoint</Application>
  <PresentationFormat>宽屏</PresentationFormat>
  <Paragraphs>164</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Wingdings</vt:lpstr>
      <vt:lpstr>OPPOSans B</vt:lpstr>
      <vt:lpstr>思源黑体 CN Regular</vt:lpstr>
      <vt:lpstr>OPPOSans R</vt:lpstr>
      <vt:lpstr>思源黑体 CN Bold</vt:lpstr>
      <vt:lpstr>Arial</vt:lpstr>
      <vt:lpstr>微软雅黑</vt:lpstr>
      <vt:lpstr>Office 主题</vt:lpstr>
      <vt:lpstr>PowerPoint 演示文稿</vt:lpstr>
      <vt:lpstr>PowerPoint 演示文稿</vt:lpstr>
      <vt:lpstr>PowerPoint 演示文稿</vt:lpstr>
      <vt:lpstr>目标用户群体与角色设定</vt:lpstr>
      <vt:lpstr>使用场景</vt:lpstr>
      <vt:lpstr>需求分析</vt:lpstr>
      <vt:lpstr>预期效果</vt:lpstr>
      <vt:lpstr>PowerPoint 演示文稿</vt:lpstr>
      <vt:lpstr>图书借阅界面</vt:lpstr>
      <vt:lpstr>空间预约界面 | 展览预约界面 | 文献检索界面</vt:lpstr>
      <vt:lpstr>PowerPoint 演示文稿</vt:lpstr>
      <vt:lpstr>登陆和首页界面</vt:lpstr>
      <vt:lpstr>空间预约界面</vt:lpstr>
      <vt:lpstr>图书借阅界面</vt:lpstr>
      <vt:lpstr>展览预约界面</vt:lpstr>
      <vt:lpstr>文献检索界面</vt:lpstr>
      <vt:lpstr>PowerPoint 演示文稿</vt:lpstr>
      <vt:lpstr>应用展示</vt:lpstr>
      <vt:lpstr>设计优势评估</vt:lpstr>
      <vt:lpstr>设计劣势评估</vt:lpstr>
      <vt:lpstr>改进方法</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伟崇</dc:creator>
  <cp:lastModifiedBy>Lin Minmus</cp:lastModifiedBy>
  <cp:revision>35</cp:revision>
  <dcterms:created xsi:type="dcterms:W3CDTF">2021-12-08T14:51:39Z</dcterms:created>
  <dcterms:modified xsi:type="dcterms:W3CDTF">2024-06-10T07:50:43Z</dcterms:modified>
</cp:coreProperties>
</file>